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84" r:id="rId3"/>
    <p:sldId id="260" r:id="rId4"/>
    <p:sldId id="291" r:id="rId5"/>
    <p:sldId id="288" r:id="rId6"/>
    <p:sldId id="259" r:id="rId7"/>
    <p:sldId id="286" r:id="rId8"/>
    <p:sldId id="285" r:id="rId9"/>
    <p:sldId id="282" r:id="rId10"/>
    <p:sldId id="289" r:id="rId11"/>
    <p:sldId id="265" r:id="rId12"/>
    <p:sldId id="263" r:id="rId13"/>
    <p:sldId id="266" r:id="rId14"/>
    <p:sldId id="267" r:id="rId15"/>
    <p:sldId id="261" r:id="rId16"/>
    <p:sldId id="276" r:id="rId17"/>
    <p:sldId id="277" r:id="rId18"/>
    <p:sldId id="264" r:id="rId19"/>
    <p:sldId id="270" r:id="rId20"/>
    <p:sldId id="280"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23BEE39-5EDC-8E42-8D2B-68B333765ECE}" type="datetimeFigureOut">
              <a:rPr lang="en-US" smtClean="0"/>
              <a:t>4/27/2018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FB79BED-07B1-D747-8D00-C07681CEFFCE}" type="slidenum">
              <a:rPr lang="en-US" smtClean="0"/>
              <a:t>‹#›</a:t>
            </a:fld>
            <a:endParaRPr lang="en-US"/>
          </a:p>
        </p:txBody>
      </p:sp>
    </p:spTree>
    <p:extLst>
      <p:ext uri="{BB962C8B-B14F-4D97-AF65-F5344CB8AC3E}">
        <p14:creationId xmlns:p14="http://schemas.microsoft.com/office/powerpoint/2010/main" val="24757031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B79BED-07B1-D747-8D00-C07681CEFFCE}" type="slidenum">
              <a:rPr lang="en-US" smtClean="0"/>
              <a:t>5</a:t>
            </a:fld>
            <a:endParaRPr lang="en-US"/>
          </a:p>
        </p:txBody>
      </p:sp>
    </p:spTree>
    <p:extLst>
      <p:ext uri="{BB962C8B-B14F-4D97-AF65-F5344CB8AC3E}">
        <p14:creationId xmlns:p14="http://schemas.microsoft.com/office/powerpoint/2010/main" val="71185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B79BED-07B1-D747-8D00-C07681CEFFCE}" type="slidenum">
              <a:rPr lang="en-US" smtClean="0"/>
              <a:t>6</a:t>
            </a:fld>
            <a:endParaRPr lang="en-US"/>
          </a:p>
        </p:txBody>
      </p:sp>
    </p:spTree>
    <p:extLst>
      <p:ext uri="{BB962C8B-B14F-4D97-AF65-F5344CB8AC3E}">
        <p14:creationId xmlns:p14="http://schemas.microsoft.com/office/powerpoint/2010/main" val="1488151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Tell personal story about interactions with a customer about the need to integrate services.  Focus on meeting the customer needs and our value proposition </a:t>
            </a:r>
          </a:p>
          <a:p>
            <a:endParaRPr lang="en-US" dirty="0"/>
          </a:p>
        </p:txBody>
      </p:sp>
      <p:sp>
        <p:nvSpPr>
          <p:cNvPr id="4" name="Slide Number Placeholder 3"/>
          <p:cNvSpPr>
            <a:spLocks noGrp="1"/>
          </p:cNvSpPr>
          <p:nvPr>
            <p:ph type="sldNum" sz="quarter" idx="10"/>
          </p:nvPr>
        </p:nvSpPr>
        <p:spPr/>
        <p:txBody>
          <a:bodyPr/>
          <a:lstStyle/>
          <a:p>
            <a:fld id="{3FB79BED-07B1-D747-8D00-C07681CEFFCE}" type="slidenum">
              <a:rPr lang="en-US" smtClean="0"/>
              <a:t>7</a:t>
            </a:fld>
            <a:endParaRPr lang="en-US"/>
          </a:p>
        </p:txBody>
      </p:sp>
    </p:spTree>
    <p:extLst>
      <p:ext uri="{BB962C8B-B14F-4D97-AF65-F5344CB8AC3E}">
        <p14:creationId xmlns:p14="http://schemas.microsoft.com/office/powerpoint/2010/main" val="63210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Both Hooper and Premier share a common commitment to safety, quality, responsiveness, and cost, to build and maintain the infrastructure that enables energy utilities to confidently deliver cost effective, reliable and efficient power to homes and businesses throughout the US.” </a:t>
            </a:r>
            <a:endParaRPr lang="en-US" b="0" dirty="0"/>
          </a:p>
        </p:txBody>
      </p:sp>
      <p:sp>
        <p:nvSpPr>
          <p:cNvPr id="4" name="Slide Number Placeholder 3"/>
          <p:cNvSpPr>
            <a:spLocks noGrp="1"/>
          </p:cNvSpPr>
          <p:nvPr>
            <p:ph type="sldNum" sz="quarter" idx="10"/>
          </p:nvPr>
        </p:nvSpPr>
        <p:spPr/>
        <p:txBody>
          <a:bodyPr/>
          <a:lstStyle/>
          <a:p>
            <a:fld id="{3FB79BED-07B1-D747-8D00-C07681CEFFCE}" type="slidenum">
              <a:rPr lang="en-US" smtClean="0"/>
              <a:t>8</a:t>
            </a:fld>
            <a:endParaRPr lang="en-US"/>
          </a:p>
        </p:txBody>
      </p:sp>
    </p:spTree>
    <p:extLst>
      <p:ext uri="{BB962C8B-B14F-4D97-AF65-F5344CB8AC3E}">
        <p14:creationId xmlns:p14="http://schemas.microsoft.com/office/powerpoint/2010/main" val="308976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Even though Premier will operated as a business of Hooper, we will look to integrate parts of the business and operations that make sense.  The integration will be focused on identifying and creating efficiencies between the two businesses… not eliminating costs and jobs.  The people of Premier are its strongest asset so we want to help create an environment that facilities a customer centric culture and success. </a:t>
            </a:r>
          </a:p>
          <a:p>
            <a:endParaRPr lang="en-US" dirty="0"/>
          </a:p>
        </p:txBody>
      </p:sp>
      <p:sp>
        <p:nvSpPr>
          <p:cNvPr id="4" name="Slide Number Placeholder 3"/>
          <p:cNvSpPr>
            <a:spLocks noGrp="1"/>
          </p:cNvSpPr>
          <p:nvPr>
            <p:ph type="sldNum" sz="quarter" idx="10"/>
          </p:nvPr>
        </p:nvSpPr>
        <p:spPr/>
        <p:txBody>
          <a:bodyPr/>
          <a:lstStyle/>
          <a:p>
            <a:fld id="{3FB79BED-07B1-D747-8D00-C07681CEFFCE}" type="slidenum">
              <a:rPr lang="en-US" smtClean="0"/>
              <a:t>9</a:t>
            </a:fld>
            <a:endParaRPr lang="en-US"/>
          </a:p>
        </p:txBody>
      </p:sp>
    </p:spTree>
    <p:extLst>
      <p:ext uri="{BB962C8B-B14F-4D97-AF65-F5344CB8AC3E}">
        <p14:creationId xmlns:p14="http://schemas.microsoft.com/office/powerpoint/2010/main" val="334836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Hooper acquired Premier because it sees a synergy of services and a tremendous opportunity to grow both businesses.  The energy delivery utilities want more integrated and quality partners who can work with both electric and natural gas.  We anticipate both companies to grow in the coming years.  </a:t>
            </a:r>
          </a:p>
          <a:p>
            <a:endParaRPr lang="en-US" dirty="0"/>
          </a:p>
        </p:txBody>
      </p:sp>
      <p:sp>
        <p:nvSpPr>
          <p:cNvPr id="4" name="Slide Number Placeholder 3"/>
          <p:cNvSpPr>
            <a:spLocks noGrp="1"/>
          </p:cNvSpPr>
          <p:nvPr>
            <p:ph type="sldNum" sz="quarter" idx="10"/>
          </p:nvPr>
        </p:nvSpPr>
        <p:spPr/>
        <p:txBody>
          <a:bodyPr/>
          <a:lstStyle/>
          <a:p>
            <a:fld id="{3FB79BED-07B1-D747-8D00-C07681CEFFCE}" type="slidenum">
              <a:rPr lang="en-US" smtClean="0"/>
              <a:t>10</a:t>
            </a:fld>
            <a:endParaRPr lang="en-US"/>
          </a:p>
        </p:txBody>
      </p:sp>
    </p:spTree>
    <p:extLst>
      <p:ext uri="{BB962C8B-B14F-4D97-AF65-F5344CB8AC3E}">
        <p14:creationId xmlns:p14="http://schemas.microsoft.com/office/powerpoint/2010/main" val="2424588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3D822E-8A68-4D23-A0DC-4B8FFA2B4310}" type="datetimeFigureOut">
              <a:rPr lang="en-US" smtClean="0"/>
              <a:pPr/>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B4A0B-2610-4AC2-82B4-4974EA66D2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D822E-8A68-4D23-A0DC-4B8FFA2B4310}" type="datetimeFigureOut">
              <a:rPr lang="en-US" smtClean="0"/>
              <a:pPr/>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B4A0B-2610-4AC2-82B4-4974EA66D2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D822E-8A68-4D23-A0DC-4B8FFA2B4310}" type="datetimeFigureOut">
              <a:rPr lang="en-US" smtClean="0"/>
              <a:pPr/>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B4A0B-2610-4AC2-82B4-4974EA66D2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D822E-8A68-4D23-A0DC-4B8FFA2B4310}" type="datetimeFigureOut">
              <a:rPr lang="en-US" smtClean="0"/>
              <a:pPr/>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B4A0B-2610-4AC2-82B4-4974EA66D2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3D822E-8A68-4D23-A0DC-4B8FFA2B4310}" type="datetimeFigureOut">
              <a:rPr lang="en-US" smtClean="0"/>
              <a:pPr/>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B4A0B-2610-4AC2-82B4-4974EA66D2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3D822E-8A68-4D23-A0DC-4B8FFA2B4310}" type="datetimeFigureOut">
              <a:rPr lang="en-US" smtClean="0"/>
              <a:pPr/>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DB4A0B-2610-4AC2-82B4-4974EA66D2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3D822E-8A68-4D23-A0DC-4B8FFA2B4310}" type="datetimeFigureOut">
              <a:rPr lang="en-US" smtClean="0"/>
              <a:pPr/>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DB4A0B-2610-4AC2-82B4-4974EA66D2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3D822E-8A68-4D23-A0DC-4B8FFA2B4310}" type="datetimeFigureOut">
              <a:rPr lang="en-US" smtClean="0"/>
              <a:pPr/>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DB4A0B-2610-4AC2-82B4-4974EA66D2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D822E-8A68-4D23-A0DC-4B8FFA2B4310}" type="datetimeFigureOut">
              <a:rPr lang="en-US" smtClean="0"/>
              <a:pPr/>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DB4A0B-2610-4AC2-82B4-4974EA66D2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D822E-8A68-4D23-A0DC-4B8FFA2B4310}" type="datetimeFigureOut">
              <a:rPr lang="en-US" smtClean="0"/>
              <a:pPr/>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DB4A0B-2610-4AC2-82B4-4974EA66D2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D822E-8A68-4D23-A0DC-4B8FFA2B4310}" type="datetimeFigureOut">
              <a:rPr lang="en-US" smtClean="0"/>
              <a:pPr/>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DB4A0B-2610-4AC2-82B4-4974EA66D2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D822E-8A68-4D23-A0DC-4B8FFA2B4310}" type="datetimeFigureOut">
              <a:rPr lang="en-US" smtClean="0"/>
              <a:pPr/>
              <a:t>4/27/2018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B4A0B-2610-4AC2-82B4-4974EA66D2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81000"/>
            <a:ext cx="8839200" cy="632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533400"/>
            <a:ext cx="8534400" cy="6019800"/>
          </a:xfrm>
          <a:prstGeom prst="rect">
            <a:avLst/>
          </a:prstGeom>
          <a:noFill/>
          <a:ln>
            <a:solidFill>
              <a:srgbClr val="FCB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p:cNvSpPr txBox="1">
            <a:spLocks/>
          </p:cNvSpPr>
          <p:nvPr/>
        </p:nvSpPr>
        <p:spPr>
          <a:xfrm>
            <a:off x="1524000" y="4267200"/>
            <a:ext cx="6934200" cy="1752600"/>
          </a:xfrm>
          <a:prstGeom prst="rect">
            <a:avLst/>
          </a:prstGeom>
        </p:spPr>
        <p:txBody>
          <a:bodyPr vert="horz" lIns="91440" tIns="45720" rIns="91440" bIns="45720" rtlCol="0">
            <a:noAutofit/>
          </a:bodyPr>
          <a:lstStyle/>
          <a:p>
            <a:pPr marL="800100" lvl="1" indent="-342900">
              <a:spcBef>
                <a:spcPct val="20000"/>
              </a:spcBef>
              <a:defRPr/>
            </a:pPr>
            <a:endParaRPr kumimoji="0" lang="en-US" sz="3000" b="0" i="0" u="none" strike="noStrike" kern="1200" cap="none" spc="0" normalizeH="0" baseline="0" noProof="0" dirty="0">
              <a:ln>
                <a:noFill/>
              </a:ln>
              <a:solidFill>
                <a:schemeClr val="tx1"/>
              </a:solidFill>
              <a:effectLst/>
              <a:uLnTx/>
              <a:uFillTx/>
              <a:latin typeface="Franklin Gothic Demi" pitchFamily="34" charset="0"/>
            </a:endParaRPr>
          </a:p>
        </p:txBody>
      </p:sp>
      <p:pic>
        <p:nvPicPr>
          <p:cNvPr id="18" name="Picture 17" descr="HooperLogoWithLine2014.png"/>
          <p:cNvPicPr>
            <a:picLocks noChangeAspect="1"/>
          </p:cNvPicPr>
          <p:nvPr/>
        </p:nvPicPr>
        <p:blipFill>
          <a:blip r:embed="rId2" cstate="print"/>
          <a:stretch>
            <a:fillRect/>
          </a:stretch>
        </p:blipFill>
        <p:spPr>
          <a:xfrm>
            <a:off x="2133600" y="1066800"/>
            <a:ext cx="4564566" cy="149717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725087"/>
            <a:ext cx="5089900" cy="3388766"/>
          </a:xfrm>
          <a:prstGeom prst="rect">
            <a:avLst/>
          </a:prstGeom>
        </p:spPr>
      </p:pic>
    </p:spTree>
  </p:cSld>
  <p:clrMapOvr>
    <a:masterClrMapping/>
  </p:clrMapOvr>
  <p:transition advTm="521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81000"/>
            <a:ext cx="8839200" cy="632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533400"/>
            <a:ext cx="8534400" cy="6019800"/>
          </a:xfrm>
          <a:prstGeom prst="rect">
            <a:avLst/>
          </a:prstGeom>
          <a:noFill/>
          <a:ln>
            <a:solidFill>
              <a:srgbClr val="FCB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240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cstate="print"/>
          <a:srcRect/>
          <a:stretch>
            <a:fillRect/>
          </a:stretch>
        </p:blipFill>
        <p:spPr bwMode="auto">
          <a:xfrm>
            <a:off x="152400" y="228600"/>
            <a:ext cx="1981200" cy="676910"/>
          </a:xfrm>
          <a:prstGeom prst="rect">
            <a:avLst/>
          </a:prstGeom>
          <a:noFill/>
          <a:ln w="9525">
            <a:noFill/>
            <a:miter lim="800000"/>
            <a:headEnd/>
            <a:tailEnd/>
          </a:ln>
        </p:spPr>
      </p:pic>
      <p:sp>
        <p:nvSpPr>
          <p:cNvPr id="3" name="TextBox 2"/>
          <p:cNvSpPr txBox="1"/>
          <p:nvPr/>
        </p:nvSpPr>
        <p:spPr>
          <a:xfrm>
            <a:off x="990600" y="990600"/>
            <a:ext cx="7620000" cy="1200329"/>
          </a:xfrm>
          <a:prstGeom prst="rect">
            <a:avLst/>
          </a:prstGeom>
          <a:noFill/>
        </p:spPr>
        <p:txBody>
          <a:bodyPr wrap="square" rtlCol="0">
            <a:spAutoFit/>
          </a:bodyPr>
          <a:lstStyle/>
          <a:p>
            <a:pPr algn="ctr"/>
            <a:r>
              <a:rPr lang="en-US" sz="3600" dirty="0" smtClean="0">
                <a:latin typeface="Franklin Gothic Medium"/>
                <a:cs typeface="Franklin Gothic Medium"/>
              </a:rPr>
              <a:t>Our objective is to invest and grow </a:t>
            </a:r>
          </a:p>
          <a:p>
            <a:pPr algn="ctr"/>
            <a:r>
              <a:rPr lang="en-US" sz="3600" dirty="0" smtClean="0">
                <a:latin typeface="Franklin Gothic Medium"/>
                <a:cs typeface="Franklin Gothic Medium"/>
              </a:rPr>
              <a:t>Premier and the natural gas business</a:t>
            </a:r>
            <a:endParaRPr lang="en-US" sz="3600" dirty="0">
              <a:latin typeface="Franklin Gothic Medium"/>
              <a:cs typeface="Franklin Gothic Medium"/>
            </a:endParaRPr>
          </a:p>
        </p:txBody>
      </p:sp>
      <p:sp>
        <p:nvSpPr>
          <p:cNvPr id="2" name="TextBox 1"/>
          <p:cNvSpPr txBox="1"/>
          <p:nvPr/>
        </p:nvSpPr>
        <p:spPr>
          <a:xfrm>
            <a:off x="1066800" y="2743200"/>
            <a:ext cx="7315200" cy="2277547"/>
          </a:xfrm>
          <a:prstGeom prst="rect">
            <a:avLst/>
          </a:prstGeom>
          <a:noFill/>
        </p:spPr>
        <p:txBody>
          <a:bodyPr wrap="square" rtlCol="0">
            <a:spAutoFit/>
          </a:bodyPr>
          <a:lstStyle/>
          <a:p>
            <a:pPr marL="342900" indent="-342900">
              <a:buFont typeface="Arial"/>
              <a:buChar char="•"/>
            </a:pPr>
            <a:r>
              <a:rPr lang="en-US" sz="2400" dirty="0" smtClean="0"/>
              <a:t>Services synergy </a:t>
            </a:r>
          </a:p>
          <a:p>
            <a:pPr marL="342900" indent="-342900">
              <a:buFont typeface="Arial"/>
              <a:buChar char="•"/>
            </a:pPr>
            <a:r>
              <a:rPr lang="en-US" sz="2400" dirty="0" smtClean="0"/>
              <a:t>Value the Premier team </a:t>
            </a:r>
          </a:p>
          <a:p>
            <a:pPr marL="342900" indent="-342900">
              <a:buFont typeface="Arial"/>
              <a:buChar char="•"/>
            </a:pPr>
            <a:r>
              <a:rPr lang="en-US" sz="2400" dirty="0" smtClean="0"/>
              <a:t>Smart growth strategy </a:t>
            </a:r>
          </a:p>
          <a:p>
            <a:pPr marL="342900" indent="-342900">
              <a:buFont typeface="Arial"/>
              <a:buChar char="•"/>
            </a:pPr>
            <a:r>
              <a:rPr lang="en-US" sz="2400" dirty="0" smtClean="0"/>
              <a:t>Continue to build a customer </a:t>
            </a:r>
            <a:r>
              <a:rPr lang="en-US" sz="2400" dirty="0"/>
              <a:t>centric culture </a:t>
            </a:r>
            <a:endParaRPr lang="en-US" sz="2400" dirty="0" smtClean="0"/>
          </a:p>
          <a:p>
            <a:endParaRPr lang="en-US" sz="2800" dirty="0" smtClean="0"/>
          </a:p>
          <a:p>
            <a:endParaRPr lang="en-US" dirty="0"/>
          </a:p>
        </p:txBody>
      </p:sp>
    </p:spTree>
    <p:extLst>
      <p:ext uri="{BB962C8B-B14F-4D97-AF65-F5344CB8AC3E}">
        <p14:creationId xmlns:p14="http://schemas.microsoft.com/office/powerpoint/2010/main" val="1240381790"/>
      </p:ext>
    </p:extLst>
  </p:cSld>
  <p:clrMapOvr>
    <a:masterClrMapping/>
  </p:clrMapOvr>
  <p:transition advTm="521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81000"/>
            <a:ext cx="8839200" cy="632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533400"/>
            <a:ext cx="8534400" cy="6019800"/>
          </a:xfrm>
          <a:prstGeom prst="rect">
            <a:avLst/>
          </a:prstGeom>
          <a:noFill/>
          <a:ln>
            <a:solidFill>
              <a:srgbClr val="FCB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240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2" cstate="print"/>
          <a:srcRect/>
          <a:stretch>
            <a:fillRect/>
          </a:stretch>
        </p:blipFill>
        <p:spPr bwMode="auto">
          <a:xfrm>
            <a:off x="152400" y="228600"/>
            <a:ext cx="1981200" cy="676910"/>
          </a:xfrm>
          <a:prstGeom prst="rect">
            <a:avLst/>
          </a:prstGeom>
          <a:noFill/>
          <a:ln w="9525">
            <a:noFill/>
            <a:miter lim="800000"/>
            <a:headEnd/>
            <a:tailEnd/>
          </a:ln>
        </p:spPr>
      </p:pic>
      <p:sp>
        <p:nvSpPr>
          <p:cNvPr id="13" name="Title 1"/>
          <p:cNvSpPr>
            <a:spLocks noGrp="1"/>
          </p:cNvSpPr>
          <p:nvPr>
            <p:ph type="title"/>
          </p:nvPr>
        </p:nvSpPr>
        <p:spPr>
          <a:xfrm>
            <a:off x="457200" y="838200"/>
            <a:ext cx="8229600" cy="1143000"/>
          </a:xfrm>
        </p:spPr>
        <p:txBody>
          <a:bodyPr>
            <a:normAutofit/>
          </a:bodyPr>
          <a:lstStyle/>
          <a:p>
            <a:r>
              <a:rPr lang="en-US" sz="3600" dirty="0" smtClean="0">
                <a:latin typeface="Franklin Gothic Heavy" pitchFamily="34" charset="0"/>
              </a:rPr>
              <a:t>Electric Power Division Services</a:t>
            </a:r>
            <a:endParaRPr lang="en-US" sz="3600" dirty="0">
              <a:latin typeface="Franklin Gothic Heavy" pitchFamily="34" charset="0"/>
            </a:endParaRPr>
          </a:p>
        </p:txBody>
      </p:sp>
      <p:pic>
        <p:nvPicPr>
          <p:cNvPr id="15" name="Picture 14" descr="082410_3550.jpg"/>
          <p:cNvPicPr>
            <a:picLocks noChangeAspect="1"/>
          </p:cNvPicPr>
          <p:nvPr/>
        </p:nvPicPr>
        <p:blipFill>
          <a:blip r:embed="rId3" cstate="print">
            <a:lum bright="24000"/>
          </a:blip>
          <a:stretch>
            <a:fillRect/>
          </a:stretch>
        </p:blipFill>
        <p:spPr>
          <a:xfrm>
            <a:off x="3496790" y="2215896"/>
            <a:ext cx="5266210" cy="3499104"/>
          </a:xfrm>
          <a:prstGeom prst="rect">
            <a:avLst/>
          </a:prstGeom>
        </p:spPr>
      </p:pic>
      <p:sp>
        <p:nvSpPr>
          <p:cNvPr id="14" name="Content Placeholder 2"/>
          <p:cNvSpPr>
            <a:spLocks noGrp="1"/>
          </p:cNvSpPr>
          <p:nvPr>
            <p:ph idx="1"/>
          </p:nvPr>
        </p:nvSpPr>
        <p:spPr>
          <a:xfrm>
            <a:off x="457200" y="2255837"/>
            <a:ext cx="8229600" cy="4525963"/>
          </a:xfrm>
        </p:spPr>
        <p:txBody>
          <a:bodyPr>
            <a:normAutofit/>
          </a:bodyPr>
          <a:lstStyle/>
          <a:p>
            <a:r>
              <a:rPr lang="en-US" sz="2400" dirty="0" smtClean="0"/>
              <a:t>Overhead and Underground Distribution Construction and Maintenance</a:t>
            </a:r>
          </a:p>
          <a:p>
            <a:r>
              <a:rPr lang="en-US" sz="2400" dirty="0" smtClean="0"/>
              <a:t>Overhead Transmission Construction and Maintenance</a:t>
            </a:r>
          </a:p>
          <a:p>
            <a:r>
              <a:rPr lang="en-US" sz="2400" dirty="0" smtClean="0"/>
              <a:t>Substation Construction and Maintenance</a:t>
            </a:r>
          </a:p>
          <a:p>
            <a:r>
              <a:rPr lang="en-US" sz="2400" dirty="0" smtClean="0"/>
              <a:t>Line Clearance Services</a:t>
            </a:r>
          </a:p>
          <a:p>
            <a:r>
              <a:rPr lang="en-US" sz="2400" dirty="0" smtClean="0"/>
              <a:t>Storm Restoration Services</a:t>
            </a:r>
          </a:p>
          <a:p>
            <a:r>
              <a:rPr lang="en-US" sz="2400" dirty="0" smtClean="0"/>
              <a:t>Renewable Energy Construction</a:t>
            </a:r>
            <a:endParaRPr lang="en-US" sz="2400" dirty="0"/>
          </a:p>
        </p:txBody>
      </p:sp>
    </p:spTree>
  </p:cSld>
  <p:clrMapOvr>
    <a:masterClrMapping/>
  </p:clrMapOvr>
  <p:transition advTm="521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1006475"/>
            <a:ext cx="8229600" cy="1143000"/>
          </a:xfrm>
        </p:spPr>
        <p:txBody>
          <a:bodyPr>
            <a:normAutofit/>
          </a:bodyPr>
          <a:lstStyle/>
          <a:p>
            <a:r>
              <a:rPr lang="en-US" sz="3600" dirty="0" smtClean="0">
                <a:latin typeface="Franklin Gothic Heavy" pitchFamily="34" charset="0"/>
              </a:rPr>
              <a:t>Electric Power Division Overview</a:t>
            </a:r>
            <a:endParaRPr lang="en-US" sz="3600" dirty="0">
              <a:latin typeface="Franklin Gothic Heavy" pitchFamily="34" charset="0"/>
            </a:endParaRPr>
          </a:p>
        </p:txBody>
      </p:sp>
      <p:sp>
        <p:nvSpPr>
          <p:cNvPr id="14" name="Content Placeholder 2"/>
          <p:cNvSpPr>
            <a:spLocks noGrp="1"/>
          </p:cNvSpPr>
          <p:nvPr>
            <p:ph idx="1"/>
          </p:nvPr>
        </p:nvSpPr>
        <p:spPr>
          <a:xfrm>
            <a:off x="381000" y="2057400"/>
            <a:ext cx="8229600" cy="4525963"/>
          </a:xfrm>
        </p:spPr>
        <p:txBody>
          <a:bodyPr>
            <a:normAutofit lnSpcReduction="10000"/>
          </a:bodyPr>
          <a:lstStyle/>
          <a:p>
            <a:r>
              <a:rPr lang="en-US" sz="2600" dirty="0" smtClean="0"/>
              <a:t>Corporate Office – Madison, WI</a:t>
            </a:r>
          </a:p>
          <a:p>
            <a:r>
              <a:rPr lang="en-US" sz="2600" dirty="0" smtClean="0"/>
              <a:t>Regional Electric Power Division Offices </a:t>
            </a:r>
          </a:p>
          <a:p>
            <a:pPr lvl="1"/>
            <a:r>
              <a:rPr lang="en-US" sz="2600" dirty="0" smtClean="0"/>
              <a:t>Davie, FL</a:t>
            </a:r>
          </a:p>
          <a:p>
            <a:pPr lvl="1"/>
            <a:r>
              <a:rPr lang="en-US" sz="2600" dirty="0" smtClean="0"/>
              <a:t>Livonia (Detroit), MI</a:t>
            </a:r>
          </a:p>
          <a:p>
            <a:pPr lvl="1"/>
            <a:r>
              <a:rPr lang="en-US" sz="2600" dirty="0" smtClean="0"/>
              <a:t>Denver, CO</a:t>
            </a:r>
          </a:p>
          <a:p>
            <a:r>
              <a:rPr lang="en-US" sz="2600" dirty="0" smtClean="0"/>
              <a:t>Team</a:t>
            </a:r>
          </a:p>
          <a:p>
            <a:pPr lvl="1"/>
            <a:r>
              <a:rPr lang="en-US" sz="2600" dirty="0" smtClean="0"/>
              <a:t>Safety</a:t>
            </a:r>
          </a:p>
          <a:p>
            <a:pPr lvl="1"/>
            <a:r>
              <a:rPr lang="en-US" sz="2600" dirty="0" smtClean="0"/>
              <a:t>Executive</a:t>
            </a:r>
          </a:p>
          <a:p>
            <a:pPr lvl="1"/>
            <a:r>
              <a:rPr lang="en-US" sz="2600" dirty="0" smtClean="0"/>
              <a:t>Project Management</a:t>
            </a:r>
          </a:p>
          <a:p>
            <a:pPr lvl="1"/>
            <a:r>
              <a:rPr lang="en-US" sz="2600" dirty="0" smtClean="0"/>
              <a:t>Fleet</a:t>
            </a:r>
          </a:p>
          <a:p>
            <a:endParaRPr lang="en-US" dirty="0" smtClean="0"/>
          </a:p>
          <a:p>
            <a:endParaRPr lang="en-US" dirty="0"/>
          </a:p>
        </p:txBody>
      </p:sp>
      <p:sp>
        <p:nvSpPr>
          <p:cNvPr id="6" name="Rectangle 5"/>
          <p:cNvSpPr/>
          <p:nvPr/>
        </p:nvSpPr>
        <p:spPr>
          <a:xfrm>
            <a:off x="152400" y="381000"/>
            <a:ext cx="8839200" cy="632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533400"/>
            <a:ext cx="8534400" cy="6019800"/>
          </a:xfrm>
          <a:prstGeom prst="rect">
            <a:avLst/>
          </a:prstGeom>
          <a:noFill/>
          <a:ln>
            <a:solidFill>
              <a:srgbClr val="FCB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0" y="152400"/>
            <a:ext cx="2286000" cy="1066800"/>
            <a:chOff x="0" y="152400"/>
            <a:chExt cx="2286000" cy="1066800"/>
          </a:xfrm>
        </p:grpSpPr>
        <p:sp>
          <p:nvSpPr>
            <p:cNvPr id="9" name="Rectangle 8"/>
            <p:cNvSpPr/>
            <p:nvPr/>
          </p:nvSpPr>
          <p:spPr>
            <a:xfrm>
              <a:off x="0" y="15240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2" cstate="print"/>
            <a:srcRect/>
            <a:stretch>
              <a:fillRect/>
            </a:stretch>
          </p:blipFill>
          <p:spPr bwMode="auto">
            <a:xfrm>
              <a:off x="152400" y="228600"/>
              <a:ext cx="1981200" cy="676910"/>
            </a:xfrm>
            <a:prstGeom prst="rect">
              <a:avLst/>
            </a:prstGeom>
            <a:noFill/>
            <a:ln w="9525">
              <a:noFill/>
              <a:miter lim="800000"/>
              <a:headEnd/>
              <a:tailEnd/>
            </a:ln>
          </p:spPr>
        </p:pic>
      </p:grpSp>
      <p:pic>
        <p:nvPicPr>
          <p:cNvPr id="18" name="Picture 17" descr="gustaf 111.jpg"/>
          <p:cNvPicPr>
            <a:picLocks noChangeAspect="1"/>
          </p:cNvPicPr>
          <p:nvPr/>
        </p:nvPicPr>
        <p:blipFill>
          <a:blip r:embed="rId3" cstate="print"/>
          <a:stretch>
            <a:fillRect/>
          </a:stretch>
        </p:blipFill>
        <p:spPr>
          <a:xfrm>
            <a:off x="4648200" y="3352800"/>
            <a:ext cx="4114800" cy="3086100"/>
          </a:xfrm>
          <a:prstGeom prst="rect">
            <a:avLst/>
          </a:prstGeom>
        </p:spPr>
      </p:pic>
    </p:spTree>
  </p:cSld>
  <p:clrMapOvr>
    <a:masterClrMapping/>
  </p:clrMapOvr>
  <p:transition advTm="521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81000"/>
            <a:ext cx="8839200" cy="632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MAPOFUS_2016.jpg"/>
          <p:cNvPicPr>
            <a:picLocks noChangeAspect="1"/>
          </p:cNvPicPr>
          <p:nvPr/>
        </p:nvPicPr>
        <p:blipFill>
          <a:blip r:embed="rId2" cstate="print"/>
          <a:stretch>
            <a:fillRect/>
          </a:stretch>
        </p:blipFill>
        <p:spPr>
          <a:xfrm>
            <a:off x="1223732" y="1690604"/>
            <a:ext cx="6929668" cy="4938796"/>
          </a:xfrm>
          <a:prstGeom prst="rect">
            <a:avLst/>
          </a:prstGeom>
        </p:spPr>
      </p:pic>
      <p:sp>
        <p:nvSpPr>
          <p:cNvPr id="13" name="Title 1"/>
          <p:cNvSpPr>
            <a:spLocks noGrp="1"/>
          </p:cNvSpPr>
          <p:nvPr>
            <p:ph type="title"/>
          </p:nvPr>
        </p:nvSpPr>
        <p:spPr>
          <a:xfrm>
            <a:off x="457200" y="685800"/>
            <a:ext cx="8229600" cy="1143000"/>
          </a:xfrm>
        </p:spPr>
        <p:txBody>
          <a:bodyPr>
            <a:normAutofit/>
          </a:bodyPr>
          <a:lstStyle/>
          <a:p>
            <a:r>
              <a:rPr lang="en-US" sz="3600" dirty="0" smtClean="0">
                <a:latin typeface="Franklin Gothic Heavy" pitchFamily="34" charset="0"/>
              </a:rPr>
              <a:t>Where We Work</a:t>
            </a:r>
            <a:endParaRPr lang="en-US" sz="3600" dirty="0">
              <a:latin typeface="Franklin Gothic Heavy" pitchFamily="34" charset="0"/>
            </a:endParaRPr>
          </a:p>
        </p:txBody>
      </p:sp>
      <p:sp>
        <p:nvSpPr>
          <p:cNvPr id="7" name="Rectangle 6"/>
          <p:cNvSpPr/>
          <p:nvPr/>
        </p:nvSpPr>
        <p:spPr>
          <a:xfrm>
            <a:off x="304800" y="533400"/>
            <a:ext cx="8534400" cy="6019800"/>
          </a:xfrm>
          <a:prstGeom prst="rect">
            <a:avLst/>
          </a:prstGeom>
          <a:noFill/>
          <a:ln>
            <a:solidFill>
              <a:srgbClr val="FCB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cstate="print"/>
          <a:srcRect/>
          <a:stretch>
            <a:fillRect/>
          </a:stretch>
        </p:blipFill>
        <p:spPr bwMode="auto">
          <a:xfrm>
            <a:off x="152400" y="228600"/>
            <a:ext cx="1981200" cy="676910"/>
          </a:xfrm>
          <a:prstGeom prst="rect">
            <a:avLst/>
          </a:prstGeom>
          <a:noFill/>
          <a:ln w="9525">
            <a:noFill/>
            <a:miter lim="800000"/>
            <a:headEnd/>
            <a:tailEnd/>
          </a:ln>
        </p:spPr>
      </p:pic>
      <p:sp>
        <p:nvSpPr>
          <p:cNvPr id="2" name="Rectangle 1"/>
          <p:cNvSpPr/>
          <p:nvPr/>
        </p:nvSpPr>
        <p:spPr>
          <a:xfrm>
            <a:off x="3048000" y="1676400"/>
            <a:ext cx="44196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advTm="521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81000"/>
            <a:ext cx="8839200" cy="632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 y="533400"/>
            <a:ext cx="8534400" cy="6019800"/>
          </a:xfrm>
          <a:prstGeom prst="rect">
            <a:avLst/>
          </a:prstGeom>
          <a:noFill/>
          <a:ln>
            <a:solidFill>
              <a:srgbClr val="FCB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240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457200" y="838200"/>
            <a:ext cx="8229600" cy="1143000"/>
          </a:xfrm>
        </p:spPr>
        <p:txBody>
          <a:bodyPr>
            <a:normAutofit/>
          </a:bodyPr>
          <a:lstStyle/>
          <a:p>
            <a:r>
              <a:rPr lang="en-US" sz="3600" dirty="0" smtClean="0">
                <a:latin typeface="Franklin Gothic Heavy" pitchFamily="34" charset="0"/>
              </a:rPr>
              <a:t>Relevant Project History</a:t>
            </a:r>
            <a:endParaRPr lang="en-US" sz="3600" dirty="0">
              <a:latin typeface="Franklin Gothic Heavy"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152400" y="228600"/>
            <a:ext cx="1981200" cy="676910"/>
          </a:xfrm>
          <a:prstGeom prst="rect">
            <a:avLst/>
          </a:prstGeom>
          <a:noFill/>
          <a:ln w="9525">
            <a:noFill/>
            <a:miter lim="800000"/>
            <a:headEnd/>
            <a:tailEnd/>
          </a:ln>
        </p:spPr>
      </p:pic>
      <p:pic>
        <p:nvPicPr>
          <p:cNvPr id="12" name="Picture 11" descr="climbing 9-14-12.jpg"/>
          <p:cNvPicPr>
            <a:picLocks noChangeAspect="1"/>
          </p:cNvPicPr>
          <p:nvPr/>
        </p:nvPicPr>
        <p:blipFill>
          <a:blip r:embed="rId3" cstate="print"/>
          <a:stretch>
            <a:fillRect/>
          </a:stretch>
        </p:blipFill>
        <p:spPr>
          <a:xfrm>
            <a:off x="4800600" y="3562415"/>
            <a:ext cx="3855720" cy="2895078"/>
          </a:xfrm>
          <a:prstGeom prst="rect">
            <a:avLst/>
          </a:prstGeom>
        </p:spPr>
      </p:pic>
      <p:sp>
        <p:nvSpPr>
          <p:cNvPr id="14" name="Content Placeholder 2"/>
          <p:cNvSpPr>
            <a:spLocks noGrp="1"/>
          </p:cNvSpPr>
          <p:nvPr>
            <p:ph idx="1"/>
          </p:nvPr>
        </p:nvSpPr>
        <p:spPr>
          <a:xfrm>
            <a:off x="457200" y="2027237"/>
            <a:ext cx="8229600" cy="4525963"/>
          </a:xfrm>
        </p:spPr>
        <p:txBody>
          <a:bodyPr>
            <a:normAutofit/>
          </a:bodyPr>
          <a:lstStyle/>
          <a:p>
            <a:r>
              <a:rPr lang="en-US" sz="2400" dirty="0" smtClean="0"/>
              <a:t>Madison Gas and Electric Distribution and Substation Construction and Maintenance</a:t>
            </a:r>
          </a:p>
          <a:p>
            <a:r>
              <a:rPr lang="en-US" sz="2400" dirty="0" smtClean="0"/>
              <a:t>Madison Gas and Electric Line Clearance</a:t>
            </a:r>
          </a:p>
          <a:p>
            <a:r>
              <a:rPr lang="en-US" sz="2400" dirty="0" smtClean="0"/>
              <a:t>Xcel Energy Distribution</a:t>
            </a:r>
          </a:p>
          <a:p>
            <a:pPr>
              <a:buNone/>
            </a:pPr>
            <a:r>
              <a:rPr lang="en-US" sz="2400" dirty="0" smtClean="0"/>
              <a:t>	Construction and Maintenance</a:t>
            </a:r>
          </a:p>
          <a:p>
            <a:r>
              <a:rPr lang="en-US" sz="2400" dirty="0" smtClean="0"/>
              <a:t>WE Energies Substation</a:t>
            </a:r>
          </a:p>
          <a:p>
            <a:pPr>
              <a:buNone/>
            </a:pPr>
            <a:r>
              <a:rPr lang="en-US" sz="2400" dirty="0" smtClean="0"/>
              <a:t>	Construction and Maintenance</a:t>
            </a:r>
          </a:p>
          <a:p>
            <a:r>
              <a:rPr lang="en-US" sz="2400" dirty="0" smtClean="0"/>
              <a:t>WE Energies Overhead </a:t>
            </a:r>
          </a:p>
          <a:p>
            <a:pPr>
              <a:buNone/>
            </a:pPr>
            <a:r>
              <a:rPr lang="en-US" sz="2400" dirty="0" smtClean="0"/>
              <a:t>	Distribution Construction </a:t>
            </a:r>
          </a:p>
          <a:p>
            <a:pPr>
              <a:buNone/>
            </a:pPr>
            <a:r>
              <a:rPr lang="en-US" sz="2400" dirty="0" smtClean="0"/>
              <a:t>	and Maintenance</a:t>
            </a:r>
          </a:p>
        </p:txBody>
      </p:sp>
    </p:spTree>
  </p:cSld>
  <p:clrMapOvr>
    <a:masterClrMapping/>
  </p:clrMapOvr>
  <p:transition advTm="521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onday, February 07, 2005 (19).jpg"/>
          <p:cNvPicPr>
            <a:picLocks noChangeAspect="1"/>
          </p:cNvPicPr>
          <p:nvPr/>
        </p:nvPicPr>
        <p:blipFill>
          <a:blip r:embed="rId2" cstate="print">
            <a:lum bright="48000"/>
          </a:blip>
          <a:stretch>
            <a:fillRect/>
          </a:stretch>
        </p:blipFill>
        <p:spPr>
          <a:xfrm>
            <a:off x="152400" y="685800"/>
            <a:ext cx="8752438" cy="6019800"/>
          </a:xfrm>
          <a:prstGeom prst="rect">
            <a:avLst/>
          </a:prstGeom>
        </p:spPr>
      </p:pic>
      <p:sp>
        <p:nvSpPr>
          <p:cNvPr id="14" name="Content Placeholder 2"/>
          <p:cNvSpPr>
            <a:spLocks noGrp="1"/>
          </p:cNvSpPr>
          <p:nvPr>
            <p:ph idx="1"/>
          </p:nvPr>
        </p:nvSpPr>
        <p:spPr>
          <a:xfrm>
            <a:off x="457200" y="1752600"/>
            <a:ext cx="8229600" cy="4800600"/>
          </a:xfrm>
        </p:spPr>
        <p:txBody>
          <a:bodyPr>
            <a:normAutofit fontScale="92500" lnSpcReduction="10000"/>
          </a:bodyPr>
          <a:lstStyle/>
          <a:p>
            <a:r>
              <a:rPr lang="en-US" sz="2600" b="1" dirty="0" smtClean="0">
                <a:latin typeface="Franklin Gothic Book" pitchFamily="34" charset="0"/>
              </a:rPr>
              <a:t>Keep safety as our first priority</a:t>
            </a:r>
          </a:p>
          <a:p>
            <a:pPr lvl="1"/>
            <a:r>
              <a:rPr lang="en-US" sz="2600" dirty="0" smtClean="0">
                <a:latin typeface="Franklin Gothic Book" pitchFamily="34" charset="0"/>
              </a:rPr>
              <a:t>Safety is part of every employee’s individual responsibility whether they are a field trainee or in upper management.</a:t>
            </a:r>
          </a:p>
          <a:p>
            <a:r>
              <a:rPr lang="en-US" sz="2600" b="1" dirty="0" smtClean="0">
                <a:latin typeface="Franklin Gothic Book" pitchFamily="34" charset="0"/>
              </a:rPr>
              <a:t>Do business the right way</a:t>
            </a:r>
          </a:p>
          <a:p>
            <a:pPr lvl="1"/>
            <a:r>
              <a:rPr lang="en-US" sz="2600" dirty="0" smtClean="0">
                <a:latin typeface="Franklin Gothic Book" pitchFamily="34" charset="0"/>
              </a:rPr>
              <a:t>Conducting business with honesty and integrity has built Hooper’s credibility and respected character in the industries we serve.</a:t>
            </a:r>
          </a:p>
          <a:p>
            <a:r>
              <a:rPr lang="en-US" sz="2600" b="1" dirty="0" smtClean="0">
                <a:latin typeface="Franklin Gothic Book" pitchFamily="34" charset="0"/>
              </a:rPr>
              <a:t>Pursue excellence</a:t>
            </a:r>
          </a:p>
          <a:p>
            <a:pPr lvl="1"/>
            <a:r>
              <a:rPr lang="en-US" sz="2600" dirty="0" smtClean="0">
                <a:latin typeface="Franklin Gothic Book" pitchFamily="34" charset="0"/>
              </a:rPr>
              <a:t>It is our goal to exceed expectations and pursue excellence in every aspect of every project, whether that be in safety, production levels, or any other measurement. </a:t>
            </a:r>
          </a:p>
          <a:p>
            <a:pPr lvl="1"/>
            <a:endParaRPr lang="en-US" dirty="0" smtClean="0"/>
          </a:p>
        </p:txBody>
      </p:sp>
      <p:sp>
        <p:nvSpPr>
          <p:cNvPr id="13" name="Title 1"/>
          <p:cNvSpPr>
            <a:spLocks noGrp="1"/>
          </p:cNvSpPr>
          <p:nvPr>
            <p:ph type="title"/>
          </p:nvPr>
        </p:nvSpPr>
        <p:spPr>
          <a:xfrm>
            <a:off x="457200" y="1447800"/>
            <a:ext cx="8229600" cy="396874"/>
          </a:xfrm>
        </p:spPr>
        <p:txBody>
          <a:bodyPr>
            <a:normAutofit fontScale="90000"/>
          </a:bodyPr>
          <a:lstStyle/>
          <a:p>
            <a:r>
              <a:rPr lang="en-US" sz="4000" dirty="0" smtClean="0">
                <a:latin typeface="Franklin Gothic Heavy" pitchFamily="34" charset="0"/>
              </a:rPr>
              <a:t>Our Guiding Principals</a:t>
            </a:r>
            <a:r>
              <a:rPr lang="en-US" dirty="0" smtClean="0"/>
              <a:t/>
            </a:r>
            <a:br>
              <a:rPr lang="en-US" dirty="0" smtClean="0"/>
            </a:br>
            <a:endParaRPr lang="en-US" dirty="0"/>
          </a:p>
        </p:txBody>
      </p:sp>
      <p:sp>
        <p:nvSpPr>
          <p:cNvPr id="6" name="Rectangle 5"/>
          <p:cNvSpPr/>
          <p:nvPr/>
        </p:nvSpPr>
        <p:spPr>
          <a:xfrm>
            <a:off x="152400" y="381000"/>
            <a:ext cx="8839200" cy="632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533400"/>
            <a:ext cx="8534400" cy="6019800"/>
          </a:xfrm>
          <a:prstGeom prst="rect">
            <a:avLst/>
          </a:prstGeom>
          <a:noFill/>
          <a:ln>
            <a:solidFill>
              <a:srgbClr val="FCB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cstate="print"/>
          <a:srcRect/>
          <a:stretch>
            <a:fillRect/>
          </a:stretch>
        </p:blipFill>
        <p:spPr bwMode="auto">
          <a:xfrm>
            <a:off x="152400" y="228600"/>
            <a:ext cx="1981200" cy="676910"/>
          </a:xfrm>
          <a:prstGeom prst="rect">
            <a:avLst/>
          </a:prstGeom>
          <a:noFill/>
          <a:ln w="9525">
            <a:noFill/>
            <a:miter lim="800000"/>
            <a:headEnd/>
            <a:tailEnd/>
          </a:ln>
        </p:spPr>
      </p:pic>
    </p:spTree>
  </p:cSld>
  <p:clrMapOvr>
    <a:masterClrMapping/>
  </p:clrMapOvr>
  <p:transition advTm="521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onday, February 07, 2005 (19).jpg"/>
          <p:cNvPicPr>
            <a:picLocks noChangeAspect="1"/>
          </p:cNvPicPr>
          <p:nvPr/>
        </p:nvPicPr>
        <p:blipFill>
          <a:blip r:embed="rId2" cstate="print">
            <a:lum bright="48000"/>
          </a:blip>
          <a:stretch>
            <a:fillRect/>
          </a:stretch>
        </p:blipFill>
        <p:spPr>
          <a:xfrm>
            <a:off x="152400" y="685800"/>
            <a:ext cx="8752438" cy="6019800"/>
          </a:xfrm>
          <a:prstGeom prst="rect">
            <a:avLst/>
          </a:prstGeom>
        </p:spPr>
      </p:pic>
      <p:sp>
        <p:nvSpPr>
          <p:cNvPr id="14" name="Content Placeholder 2"/>
          <p:cNvSpPr>
            <a:spLocks noGrp="1"/>
          </p:cNvSpPr>
          <p:nvPr>
            <p:ph idx="1"/>
          </p:nvPr>
        </p:nvSpPr>
        <p:spPr>
          <a:xfrm>
            <a:off x="457200" y="1752600"/>
            <a:ext cx="8229600" cy="4800600"/>
          </a:xfrm>
        </p:spPr>
        <p:txBody>
          <a:bodyPr>
            <a:normAutofit fontScale="92500"/>
          </a:bodyPr>
          <a:lstStyle/>
          <a:p>
            <a:r>
              <a:rPr lang="en-US" sz="2600" b="1" dirty="0" smtClean="0">
                <a:latin typeface="Franklin Gothic Book" pitchFamily="34" charset="0"/>
              </a:rPr>
              <a:t>Build strong customer relationships</a:t>
            </a:r>
          </a:p>
          <a:p>
            <a:pPr lvl="1"/>
            <a:r>
              <a:rPr lang="en-US" sz="2600" dirty="0" smtClean="0">
                <a:latin typeface="Franklin Gothic Book" pitchFamily="34" charset="0"/>
              </a:rPr>
              <a:t>It is our goal to develop lasting customer relationships and pursue partnerships within the industries we serve.</a:t>
            </a:r>
          </a:p>
          <a:p>
            <a:r>
              <a:rPr lang="en-US" sz="2600" b="1" dirty="0" smtClean="0">
                <a:latin typeface="Franklin Gothic Book" pitchFamily="34" charset="0"/>
              </a:rPr>
              <a:t>Emphasize environmental stewardship</a:t>
            </a:r>
          </a:p>
          <a:p>
            <a:pPr lvl="1"/>
            <a:r>
              <a:rPr lang="en-US" sz="2600" dirty="0" smtClean="0">
                <a:latin typeface="Franklin Gothic Book" pitchFamily="34" charset="0"/>
              </a:rPr>
              <a:t>Our environmental protection goals are achieved by effectively balancing project objectives with sound environmental protection measures.</a:t>
            </a:r>
          </a:p>
          <a:p>
            <a:r>
              <a:rPr lang="en-US" sz="2600" b="1" dirty="0" smtClean="0">
                <a:latin typeface="Franklin Gothic Book" pitchFamily="34" charset="0"/>
              </a:rPr>
              <a:t>Lead with corporate citizenship</a:t>
            </a:r>
          </a:p>
          <a:p>
            <a:pPr lvl="1"/>
            <a:r>
              <a:rPr lang="en-US" sz="2600" dirty="0" smtClean="0">
                <a:latin typeface="Franklin Gothic Book" pitchFamily="34" charset="0"/>
              </a:rPr>
              <a:t>Through the Hooper Foundation we support many local charities and encourage all employees to give back to the community through our Matching Gift program.</a:t>
            </a:r>
          </a:p>
          <a:p>
            <a:pPr lvl="1"/>
            <a:endParaRPr lang="en-US" dirty="0" smtClean="0"/>
          </a:p>
          <a:p>
            <a:pPr lvl="1"/>
            <a:endParaRPr lang="en-US" dirty="0" smtClean="0"/>
          </a:p>
        </p:txBody>
      </p:sp>
      <p:sp>
        <p:nvSpPr>
          <p:cNvPr id="6" name="Rectangle 5"/>
          <p:cNvSpPr/>
          <p:nvPr/>
        </p:nvSpPr>
        <p:spPr>
          <a:xfrm>
            <a:off x="152400" y="381000"/>
            <a:ext cx="8839200" cy="632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533400"/>
            <a:ext cx="8534400" cy="6019800"/>
          </a:xfrm>
          <a:prstGeom prst="rect">
            <a:avLst/>
          </a:prstGeom>
          <a:noFill/>
          <a:ln>
            <a:solidFill>
              <a:srgbClr val="FCB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cstate="print"/>
          <a:srcRect/>
          <a:stretch>
            <a:fillRect/>
          </a:stretch>
        </p:blipFill>
        <p:spPr bwMode="auto">
          <a:xfrm>
            <a:off x="152400" y="228600"/>
            <a:ext cx="1981200" cy="676910"/>
          </a:xfrm>
          <a:prstGeom prst="rect">
            <a:avLst/>
          </a:prstGeom>
          <a:noFill/>
          <a:ln w="9525">
            <a:noFill/>
            <a:miter lim="800000"/>
            <a:headEnd/>
            <a:tailEnd/>
          </a:ln>
        </p:spPr>
      </p:pic>
      <p:sp>
        <p:nvSpPr>
          <p:cNvPr id="12" name="Title 1"/>
          <p:cNvSpPr txBox="1">
            <a:spLocks/>
          </p:cNvSpPr>
          <p:nvPr/>
        </p:nvSpPr>
        <p:spPr>
          <a:xfrm>
            <a:off x="457200" y="685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Franklin Gothic Heavy" pitchFamily="34" charset="0"/>
                <a:ea typeface="+mj-ea"/>
                <a:cs typeface="+mj-cs"/>
              </a:rPr>
              <a:t>Our Guiding Principals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(cont.)</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advTm="521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onday, February 07, 2005 (19).jpg"/>
          <p:cNvPicPr>
            <a:picLocks noChangeAspect="1"/>
          </p:cNvPicPr>
          <p:nvPr/>
        </p:nvPicPr>
        <p:blipFill>
          <a:blip r:embed="rId2" cstate="print">
            <a:lum bright="48000"/>
          </a:blip>
          <a:stretch>
            <a:fillRect/>
          </a:stretch>
        </p:blipFill>
        <p:spPr>
          <a:xfrm>
            <a:off x="152400" y="685800"/>
            <a:ext cx="8752438" cy="6019800"/>
          </a:xfrm>
          <a:prstGeom prst="rect">
            <a:avLst/>
          </a:prstGeom>
        </p:spPr>
      </p:pic>
      <p:sp>
        <p:nvSpPr>
          <p:cNvPr id="14" name="Content Placeholder 2"/>
          <p:cNvSpPr>
            <a:spLocks noGrp="1"/>
          </p:cNvSpPr>
          <p:nvPr>
            <p:ph idx="1"/>
          </p:nvPr>
        </p:nvSpPr>
        <p:spPr>
          <a:xfrm>
            <a:off x="457200" y="1905000"/>
            <a:ext cx="8229600" cy="4800600"/>
          </a:xfrm>
        </p:spPr>
        <p:txBody>
          <a:bodyPr>
            <a:normAutofit/>
          </a:bodyPr>
          <a:lstStyle/>
          <a:p>
            <a:r>
              <a:rPr lang="en-US" sz="2400" b="1" dirty="0" smtClean="0">
                <a:latin typeface="Franklin Gothic Book" pitchFamily="34" charset="0"/>
              </a:rPr>
              <a:t>Embrace our industries’ futures while respecting our company’s roots</a:t>
            </a:r>
          </a:p>
          <a:p>
            <a:pPr lvl="1"/>
            <a:r>
              <a:rPr lang="en-US" sz="2400" dirty="0" smtClean="0">
                <a:latin typeface="Franklin Gothic Book" pitchFamily="34" charset="0"/>
              </a:rPr>
              <a:t>It is our philosophy to honor where we came from and to use the knowledge gained from our extensive experience to improve our industries’ futures. </a:t>
            </a:r>
          </a:p>
          <a:p>
            <a:pPr lvl="1"/>
            <a:endParaRPr lang="en-US" dirty="0" smtClean="0"/>
          </a:p>
          <a:p>
            <a:pPr lvl="1"/>
            <a:endParaRPr lang="en-US" dirty="0" smtClean="0"/>
          </a:p>
        </p:txBody>
      </p:sp>
      <p:sp>
        <p:nvSpPr>
          <p:cNvPr id="6" name="Rectangle 5"/>
          <p:cNvSpPr/>
          <p:nvPr/>
        </p:nvSpPr>
        <p:spPr>
          <a:xfrm>
            <a:off x="152400" y="381000"/>
            <a:ext cx="8839200" cy="632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533400"/>
            <a:ext cx="8534400" cy="6019800"/>
          </a:xfrm>
          <a:prstGeom prst="rect">
            <a:avLst/>
          </a:prstGeom>
          <a:noFill/>
          <a:ln>
            <a:solidFill>
              <a:srgbClr val="FCB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cstate="print"/>
          <a:srcRect/>
          <a:stretch>
            <a:fillRect/>
          </a:stretch>
        </p:blipFill>
        <p:spPr bwMode="auto">
          <a:xfrm>
            <a:off x="152400" y="228600"/>
            <a:ext cx="1981200" cy="676910"/>
          </a:xfrm>
          <a:prstGeom prst="rect">
            <a:avLst/>
          </a:prstGeom>
          <a:noFill/>
          <a:ln w="9525">
            <a:noFill/>
            <a:miter lim="800000"/>
            <a:headEnd/>
            <a:tailEnd/>
          </a:ln>
        </p:spPr>
      </p:pic>
      <p:sp>
        <p:nvSpPr>
          <p:cNvPr id="12" name="Title 1"/>
          <p:cNvSpPr txBox="1">
            <a:spLocks/>
          </p:cNvSpPr>
          <p:nvPr/>
        </p:nvSpPr>
        <p:spPr>
          <a:xfrm>
            <a:off x="457200" y="762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Franklin Gothic Heavy" pitchFamily="34" charset="0"/>
                <a:ea typeface="+mj-ea"/>
                <a:cs typeface="+mj-cs"/>
              </a:rPr>
              <a:t>Our Guiding Principals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(cont.)</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advTm="521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81000"/>
            <a:ext cx="8839200" cy="632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533400"/>
            <a:ext cx="8534400" cy="6019800"/>
          </a:xfrm>
          <a:prstGeom prst="rect">
            <a:avLst/>
          </a:prstGeom>
          <a:noFill/>
          <a:ln>
            <a:solidFill>
              <a:srgbClr val="FCB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240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2" cstate="print"/>
          <a:srcRect/>
          <a:stretch>
            <a:fillRect/>
          </a:stretch>
        </p:blipFill>
        <p:spPr bwMode="auto">
          <a:xfrm>
            <a:off x="152400" y="228600"/>
            <a:ext cx="1981200" cy="676910"/>
          </a:xfrm>
          <a:prstGeom prst="rect">
            <a:avLst/>
          </a:prstGeom>
          <a:noFill/>
          <a:ln w="9525">
            <a:noFill/>
            <a:miter lim="800000"/>
            <a:headEnd/>
            <a:tailEnd/>
          </a:ln>
        </p:spPr>
      </p:pic>
      <p:sp>
        <p:nvSpPr>
          <p:cNvPr id="13" name="Title 1"/>
          <p:cNvSpPr>
            <a:spLocks noGrp="1"/>
          </p:cNvSpPr>
          <p:nvPr>
            <p:ph type="title"/>
          </p:nvPr>
        </p:nvSpPr>
        <p:spPr>
          <a:xfrm>
            <a:off x="457200" y="701675"/>
            <a:ext cx="8229600" cy="1143000"/>
          </a:xfrm>
        </p:spPr>
        <p:txBody>
          <a:bodyPr/>
          <a:lstStyle/>
          <a:p>
            <a:r>
              <a:rPr lang="en-US" sz="3600" dirty="0" smtClean="0">
                <a:latin typeface="Franklin Gothic Heavy" pitchFamily="34" charset="0"/>
              </a:rPr>
              <a:t>Safety</a:t>
            </a:r>
            <a:endParaRPr lang="en-US" dirty="0">
              <a:latin typeface="Franklin Gothic Heavy" pitchFamily="34" charset="0"/>
            </a:endParaRPr>
          </a:p>
        </p:txBody>
      </p:sp>
      <p:sp>
        <p:nvSpPr>
          <p:cNvPr id="14" name="Content Placeholder 2"/>
          <p:cNvSpPr>
            <a:spLocks noGrp="1"/>
          </p:cNvSpPr>
          <p:nvPr>
            <p:ph idx="1"/>
          </p:nvPr>
        </p:nvSpPr>
        <p:spPr>
          <a:xfrm>
            <a:off x="457200" y="2027237"/>
            <a:ext cx="8229600" cy="4525963"/>
          </a:xfrm>
        </p:spPr>
        <p:txBody>
          <a:bodyPr>
            <a:normAutofit fontScale="92500" lnSpcReduction="10000"/>
          </a:bodyPr>
          <a:lstStyle/>
          <a:p>
            <a:r>
              <a:rPr lang="en-US" sz="2800" dirty="0" smtClean="0"/>
              <a:t>Our Most Important Core Value</a:t>
            </a:r>
          </a:p>
          <a:p>
            <a:r>
              <a:rPr lang="en-US" sz="2800" dirty="0" smtClean="0"/>
              <a:t>Industry Leading Program</a:t>
            </a:r>
          </a:p>
          <a:p>
            <a:r>
              <a:rPr lang="en-US" sz="2800" dirty="0" smtClean="0"/>
              <a:t>Dedicated to continuous </a:t>
            </a:r>
          </a:p>
          <a:p>
            <a:pPr>
              <a:buNone/>
            </a:pPr>
            <a:r>
              <a:rPr lang="en-US" sz="2800" dirty="0" smtClean="0"/>
              <a:t>	improvement</a:t>
            </a:r>
          </a:p>
          <a:p>
            <a:r>
              <a:rPr lang="en-US" sz="2800" dirty="0" smtClean="0"/>
              <a:t>Professional staff of 9 with the </a:t>
            </a:r>
          </a:p>
          <a:p>
            <a:pPr>
              <a:buNone/>
            </a:pPr>
            <a:r>
              <a:rPr lang="en-US" sz="2800" dirty="0" smtClean="0"/>
              <a:t>	Manager  reporting directly to </a:t>
            </a:r>
          </a:p>
          <a:p>
            <a:pPr>
              <a:buNone/>
            </a:pPr>
            <a:r>
              <a:rPr lang="en-US" sz="2800" dirty="0" smtClean="0"/>
              <a:t>	the President of the Company</a:t>
            </a:r>
          </a:p>
          <a:p>
            <a:r>
              <a:rPr lang="en-US" sz="2800" dirty="0" smtClean="0"/>
              <a:t>Focus on Training and Education,</a:t>
            </a:r>
          </a:p>
          <a:p>
            <a:pPr>
              <a:buNone/>
            </a:pPr>
            <a:r>
              <a:rPr lang="en-US" sz="2800" dirty="0" smtClean="0"/>
              <a:t>	 Project Support</a:t>
            </a:r>
          </a:p>
          <a:p>
            <a:r>
              <a:rPr lang="en-US" sz="2800" dirty="0" smtClean="0"/>
              <a:t>Effective Presence on Site</a:t>
            </a:r>
          </a:p>
          <a:p>
            <a:pPr>
              <a:buNone/>
            </a:pPr>
            <a:endParaRPr lang="en-US" dirty="0"/>
          </a:p>
        </p:txBody>
      </p:sp>
      <p:pic>
        <p:nvPicPr>
          <p:cNvPr id="15" name="Picture 14" descr="Poletop Rescue 017.jpg"/>
          <p:cNvPicPr>
            <a:picLocks noChangeAspect="1"/>
          </p:cNvPicPr>
          <p:nvPr/>
        </p:nvPicPr>
        <p:blipFill>
          <a:blip r:embed="rId3" cstate="print"/>
          <a:stretch>
            <a:fillRect/>
          </a:stretch>
        </p:blipFill>
        <p:spPr>
          <a:xfrm>
            <a:off x="5738010" y="2286000"/>
            <a:ext cx="3024990" cy="4035862"/>
          </a:xfrm>
          <a:prstGeom prst="rect">
            <a:avLst/>
          </a:prstGeom>
        </p:spPr>
      </p:pic>
    </p:spTree>
  </p:cSld>
  <p:clrMapOvr>
    <a:masterClrMapping/>
  </p:clrMapOvr>
  <p:transition advTm="521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81000"/>
            <a:ext cx="8839200" cy="632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533400"/>
            <a:ext cx="8534400" cy="6019800"/>
          </a:xfrm>
          <a:prstGeom prst="rect">
            <a:avLst/>
          </a:prstGeom>
          <a:noFill/>
          <a:ln>
            <a:solidFill>
              <a:srgbClr val="FCB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240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2" cstate="print"/>
          <a:srcRect/>
          <a:stretch>
            <a:fillRect/>
          </a:stretch>
        </p:blipFill>
        <p:spPr bwMode="auto">
          <a:xfrm>
            <a:off x="152400" y="228600"/>
            <a:ext cx="1981200" cy="676910"/>
          </a:xfrm>
          <a:prstGeom prst="rect">
            <a:avLst/>
          </a:prstGeom>
          <a:noFill/>
          <a:ln w="9525">
            <a:noFill/>
            <a:miter lim="800000"/>
            <a:headEnd/>
            <a:tailEnd/>
          </a:ln>
        </p:spPr>
      </p:pic>
      <p:sp>
        <p:nvSpPr>
          <p:cNvPr id="12" name="Title 1"/>
          <p:cNvSpPr txBox="1">
            <a:spLocks/>
          </p:cNvSpPr>
          <p:nvPr/>
        </p:nvSpPr>
        <p:spPr>
          <a:xfrm>
            <a:off x="457200" y="854075"/>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Franklin Gothic Heavy" pitchFamily="34" charset="0"/>
                <a:ea typeface="+mj-ea"/>
                <a:cs typeface="+mj-cs"/>
              </a:rPr>
              <a:t>Customer Service</a:t>
            </a:r>
            <a:endParaRPr kumimoji="0" lang="en-US" sz="3600" b="0" i="0" u="none" strike="noStrike" kern="1200" cap="none" spc="0" normalizeH="0" baseline="0" noProof="0" dirty="0">
              <a:ln>
                <a:noFill/>
              </a:ln>
              <a:solidFill>
                <a:schemeClr val="tx1"/>
              </a:solidFill>
              <a:effectLst/>
              <a:uLnTx/>
              <a:uFillTx/>
              <a:latin typeface="Franklin Gothic Heavy" pitchFamily="34" charset="0"/>
              <a:ea typeface="+mj-ea"/>
              <a:cs typeface="+mj-cs"/>
            </a:endParaRPr>
          </a:p>
        </p:txBody>
      </p:sp>
      <p:sp>
        <p:nvSpPr>
          <p:cNvPr id="14" name="Content Placeholder 2"/>
          <p:cNvSpPr>
            <a:spLocks noGrp="1"/>
          </p:cNvSpPr>
          <p:nvPr>
            <p:ph idx="1"/>
          </p:nvPr>
        </p:nvSpPr>
        <p:spPr>
          <a:xfrm>
            <a:off x="457200" y="2179637"/>
            <a:ext cx="8229600" cy="4525963"/>
          </a:xfrm>
        </p:spPr>
        <p:txBody>
          <a:bodyPr>
            <a:normAutofit/>
          </a:bodyPr>
          <a:lstStyle/>
          <a:p>
            <a:r>
              <a:rPr lang="en-US" sz="2400" dirty="0" smtClean="0"/>
              <a:t>Long Term Relationships with our customers</a:t>
            </a:r>
          </a:p>
          <a:p>
            <a:r>
              <a:rPr lang="en-US" sz="2400" dirty="0" smtClean="0"/>
              <a:t>We are on the front line and are the face of our customers, with their customers</a:t>
            </a:r>
          </a:p>
          <a:p>
            <a:r>
              <a:rPr lang="en-US" sz="2400" dirty="0" smtClean="0"/>
              <a:t>We are continually measured on our performance.</a:t>
            </a:r>
          </a:p>
          <a:p>
            <a:r>
              <a:rPr lang="en-US" sz="2400" dirty="0" smtClean="0"/>
              <a:t>We are committed to being an integral part of the communities that we work in.</a:t>
            </a:r>
            <a:endParaRPr lang="en-US" sz="2400" dirty="0"/>
          </a:p>
        </p:txBody>
      </p:sp>
    </p:spTree>
  </p:cSld>
  <p:clrMapOvr>
    <a:masterClrMapping/>
  </p:clrMapOvr>
  <p:transition advTm="521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81000"/>
            <a:ext cx="8839200" cy="632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533400"/>
            <a:ext cx="8534400" cy="6019800"/>
          </a:xfrm>
          <a:prstGeom prst="rect">
            <a:avLst/>
          </a:prstGeom>
          <a:noFill/>
          <a:ln>
            <a:solidFill>
              <a:srgbClr val="FCB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240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2" cstate="print"/>
          <a:srcRect/>
          <a:stretch>
            <a:fillRect/>
          </a:stretch>
        </p:blipFill>
        <p:spPr bwMode="auto">
          <a:xfrm>
            <a:off x="152400" y="228600"/>
            <a:ext cx="1981200" cy="676910"/>
          </a:xfrm>
          <a:prstGeom prst="rect">
            <a:avLst/>
          </a:prstGeom>
          <a:noFill/>
          <a:ln w="9525">
            <a:noFill/>
            <a:miter lim="800000"/>
            <a:headEnd/>
            <a:tailEnd/>
          </a:ln>
        </p:spPr>
      </p:pic>
      <p:sp>
        <p:nvSpPr>
          <p:cNvPr id="14" name="Content Placeholder 2"/>
          <p:cNvSpPr>
            <a:spLocks noGrp="1"/>
          </p:cNvSpPr>
          <p:nvPr>
            <p:ph idx="1"/>
          </p:nvPr>
        </p:nvSpPr>
        <p:spPr>
          <a:xfrm>
            <a:off x="457200" y="2103437"/>
            <a:ext cx="8229600" cy="4525963"/>
          </a:xfrm>
        </p:spPr>
        <p:txBody>
          <a:bodyPr/>
          <a:lstStyle/>
          <a:p>
            <a:pPr marL="0" indent="0">
              <a:buNone/>
            </a:pPr>
            <a:endParaRPr lang="en-US" dirty="0" smtClean="0"/>
          </a:p>
          <a:p>
            <a:endParaRPr lang="en-US" dirty="0" smtClean="0"/>
          </a:p>
          <a:p>
            <a:endParaRPr lang="en-US" dirty="0"/>
          </a:p>
        </p:txBody>
      </p:sp>
      <p:sp>
        <p:nvSpPr>
          <p:cNvPr id="4" name="TextBox 3"/>
          <p:cNvSpPr txBox="1"/>
          <p:nvPr/>
        </p:nvSpPr>
        <p:spPr>
          <a:xfrm>
            <a:off x="1219200" y="2080498"/>
            <a:ext cx="7086600" cy="1815882"/>
          </a:xfrm>
          <a:prstGeom prst="rect">
            <a:avLst/>
          </a:prstGeom>
          <a:noFill/>
        </p:spPr>
        <p:txBody>
          <a:bodyPr wrap="square" rtlCol="0">
            <a:spAutoFit/>
          </a:bodyPr>
          <a:lstStyle/>
          <a:p>
            <a:pPr marL="457200" indent="-457200">
              <a:buFont typeface="Arial"/>
              <a:buChar char="•"/>
            </a:pPr>
            <a:r>
              <a:rPr lang="en-US" sz="2800" dirty="0" smtClean="0">
                <a:cs typeface="Franklin Gothic Medium"/>
              </a:rPr>
              <a:t>Introduce ourselves </a:t>
            </a:r>
          </a:p>
          <a:p>
            <a:pPr marL="457200" indent="-457200">
              <a:buFont typeface="Arial"/>
              <a:buChar char="•"/>
            </a:pPr>
            <a:r>
              <a:rPr lang="en-US" sz="2800" dirty="0">
                <a:cs typeface="Franklin Gothic Medium"/>
              </a:rPr>
              <a:t>Provide an overview of Hooper Corporation </a:t>
            </a:r>
          </a:p>
          <a:p>
            <a:pPr marL="457200" indent="-457200">
              <a:buFont typeface="Arial"/>
              <a:buChar char="•"/>
            </a:pPr>
            <a:r>
              <a:rPr lang="en-US" sz="2800" dirty="0" smtClean="0">
                <a:cs typeface="Franklin Gothic Medium"/>
              </a:rPr>
              <a:t>Explain this acquisition </a:t>
            </a:r>
          </a:p>
          <a:p>
            <a:pPr marL="457200" indent="-457200">
              <a:buFont typeface="Arial"/>
              <a:buChar char="•"/>
            </a:pPr>
            <a:r>
              <a:rPr lang="en-US" sz="2800" dirty="0" smtClean="0">
                <a:cs typeface="Franklin Gothic Medium"/>
              </a:rPr>
              <a:t>Answer your questions </a:t>
            </a:r>
          </a:p>
        </p:txBody>
      </p:sp>
      <p:sp>
        <p:nvSpPr>
          <p:cNvPr id="5" name="Title 4"/>
          <p:cNvSpPr>
            <a:spLocks noGrp="1"/>
          </p:cNvSpPr>
          <p:nvPr>
            <p:ph type="title"/>
          </p:nvPr>
        </p:nvSpPr>
        <p:spPr>
          <a:xfrm>
            <a:off x="457200" y="762000"/>
            <a:ext cx="8229600" cy="1143000"/>
          </a:xfrm>
        </p:spPr>
        <p:txBody>
          <a:bodyPr>
            <a:normAutofit/>
          </a:bodyPr>
          <a:lstStyle/>
          <a:p>
            <a:r>
              <a:rPr lang="en-US" sz="3600" dirty="0" smtClean="0">
                <a:latin typeface="Franklin Gothic Medium"/>
                <a:cs typeface="Franklin Gothic Medium"/>
              </a:rPr>
              <a:t>Today’s Agenda</a:t>
            </a:r>
            <a:endParaRPr lang="en-US" sz="3600" dirty="0">
              <a:latin typeface="Franklin Gothic Medium"/>
              <a:cs typeface="Franklin Gothic Medium"/>
            </a:endParaRPr>
          </a:p>
        </p:txBody>
      </p:sp>
    </p:spTree>
    <p:extLst>
      <p:ext uri="{BB962C8B-B14F-4D97-AF65-F5344CB8AC3E}">
        <p14:creationId xmlns:p14="http://schemas.microsoft.com/office/powerpoint/2010/main" val="566782397"/>
      </p:ext>
    </p:extLst>
  </p:cSld>
  <p:clrMapOvr>
    <a:masterClrMapping/>
  </p:clrMapOvr>
  <p:transition advTm="521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81000"/>
            <a:ext cx="8839200" cy="632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533400"/>
            <a:ext cx="8534400" cy="6019800"/>
          </a:xfrm>
          <a:prstGeom prst="rect">
            <a:avLst/>
          </a:prstGeom>
          <a:noFill/>
          <a:ln>
            <a:solidFill>
              <a:srgbClr val="FCB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240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2" cstate="print"/>
          <a:srcRect/>
          <a:stretch>
            <a:fillRect/>
          </a:stretch>
        </p:blipFill>
        <p:spPr bwMode="auto">
          <a:xfrm>
            <a:off x="152400" y="228600"/>
            <a:ext cx="1981200" cy="676910"/>
          </a:xfrm>
          <a:prstGeom prst="rect">
            <a:avLst/>
          </a:prstGeom>
          <a:noFill/>
          <a:ln w="9525">
            <a:noFill/>
            <a:miter lim="800000"/>
            <a:headEnd/>
            <a:tailEnd/>
          </a:ln>
        </p:spPr>
      </p:pic>
      <p:sp>
        <p:nvSpPr>
          <p:cNvPr id="12" name="Title 1"/>
          <p:cNvSpPr txBox="1">
            <a:spLocks/>
          </p:cNvSpPr>
          <p:nvPr/>
        </p:nvSpPr>
        <p:spPr>
          <a:xfrm>
            <a:off x="457200" y="2895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chemeClr val="tx1"/>
                </a:solidFill>
                <a:effectLst/>
                <a:uLnTx/>
                <a:uFillTx/>
                <a:latin typeface="Franklin Gothic Heavy" pitchFamily="34" charset="0"/>
                <a:ea typeface="+mj-ea"/>
                <a:cs typeface="+mj-cs"/>
              </a:rPr>
              <a:t>Questions?</a:t>
            </a:r>
            <a:endParaRPr kumimoji="0" lang="en-US" sz="6000" b="0" i="0" u="none" strike="noStrike" kern="1200" cap="none" spc="0" normalizeH="0" baseline="0" noProof="0" dirty="0">
              <a:ln>
                <a:noFill/>
              </a:ln>
              <a:solidFill>
                <a:schemeClr val="tx1"/>
              </a:solidFill>
              <a:effectLst/>
              <a:uLnTx/>
              <a:uFillTx/>
              <a:latin typeface="Franklin Gothic Heavy" pitchFamily="34" charset="0"/>
              <a:ea typeface="+mj-ea"/>
              <a:cs typeface="+mj-cs"/>
            </a:endParaRPr>
          </a:p>
        </p:txBody>
      </p:sp>
    </p:spTree>
  </p:cSld>
  <p:clrMapOvr>
    <a:masterClrMapping/>
  </p:clrMapOvr>
  <p:transition advTm="521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81000"/>
            <a:ext cx="8839200" cy="632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457200" y="990600"/>
            <a:ext cx="8229600" cy="1143000"/>
          </a:xfrm>
        </p:spPr>
        <p:txBody>
          <a:bodyPr>
            <a:noAutofit/>
          </a:bodyPr>
          <a:lstStyle/>
          <a:p>
            <a:r>
              <a:rPr lang="en-US" sz="3600" dirty="0" smtClean="0">
                <a:latin typeface="Franklin Gothic Heavy" pitchFamily="34" charset="0"/>
              </a:rPr>
              <a:t>About Hooper</a:t>
            </a:r>
            <a:r>
              <a:rPr lang="en-US" sz="3600" dirty="0" smtClean="0"/>
              <a:t/>
            </a:r>
            <a:br>
              <a:rPr lang="en-US" sz="3600" dirty="0" smtClean="0"/>
            </a:br>
            <a:endParaRPr lang="en-US" sz="3600" dirty="0"/>
          </a:p>
        </p:txBody>
      </p:sp>
      <p:pic>
        <p:nvPicPr>
          <p:cNvPr id="15" name="Picture 14" descr="Monday, February 07, 2005 (17).jpg"/>
          <p:cNvPicPr>
            <a:picLocks noChangeAspect="1"/>
          </p:cNvPicPr>
          <p:nvPr/>
        </p:nvPicPr>
        <p:blipFill>
          <a:blip r:embed="rId2" cstate="print">
            <a:lum bright="21000"/>
          </a:blip>
          <a:stretch>
            <a:fillRect/>
          </a:stretch>
        </p:blipFill>
        <p:spPr>
          <a:xfrm>
            <a:off x="178277" y="2209800"/>
            <a:ext cx="4662630" cy="3505200"/>
          </a:xfrm>
          <a:prstGeom prst="rect">
            <a:avLst/>
          </a:prstGeom>
        </p:spPr>
      </p:pic>
      <p:sp>
        <p:nvSpPr>
          <p:cNvPr id="14" name="Content Placeholder 2"/>
          <p:cNvSpPr>
            <a:spLocks noGrp="1"/>
          </p:cNvSpPr>
          <p:nvPr>
            <p:ph idx="1"/>
          </p:nvPr>
        </p:nvSpPr>
        <p:spPr>
          <a:xfrm>
            <a:off x="4876800" y="2362200"/>
            <a:ext cx="4038600" cy="3535363"/>
          </a:xfrm>
        </p:spPr>
        <p:txBody>
          <a:bodyPr>
            <a:normAutofit fontScale="92500"/>
          </a:bodyPr>
          <a:lstStyle/>
          <a:p>
            <a:r>
              <a:rPr lang="en-US" sz="2600" dirty="0" smtClean="0"/>
              <a:t>Established in 1913 as a local Madison, WI company </a:t>
            </a:r>
          </a:p>
          <a:p>
            <a:r>
              <a:rPr lang="en-US" sz="2600" dirty="0"/>
              <a:t>O</a:t>
            </a:r>
            <a:r>
              <a:rPr lang="en-US" sz="2600" dirty="0" smtClean="0"/>
              <a:t>ver 100 years old</a:t>
            </a:r>
          </a:p>
          <a:p>
            <a:r>
              <a:rPr lang="en-US" sz="2600" dirty="0" smtClean="0"/>
              <a:t>Annual Revenue in Excess </a:t>
            </a:r>
          </a:p>
          <a:p>
            <a:pPr>
              <a:buNone/>
            </a:pPr>
            <a:r>
              <a:rPr lang="en-US" sz="2600" dirty="0" smtClean="0"/>
              <a:t>     of $200 Million</a:t>
            </a:r>
          </a:p>
          <a:p>
            <a:r>
              <a:rPr lang="en-US" sz="2600" dirty="0" smtClean="0"/>
              <a:t>Closely held Management </a:t>
            </a:r>
          </a:p>
          <a:p>
            <a:pPr>
              <a:buNone/>
            </a:pPr>
            <a:r>
              <a:rPr lang="en-US" sz="2600" dirty="0" smtClean="0"/>
              <a:t>     Owned Corporation</a:t>
            </a:r>
          </a:p>
          <a:p>
            <a:r>
              <a:rPr lang="en-US" sz="2600" dirty="0" smtClean="0"/>
              <a:t>Employs 600-700 </a:t>
            </a:r>
          </a:p>
          <a:p>
            <a:pPr lvl="1"/>
            <a:endParaRPr lang="en-US" dirty="0"/>
          </a:p>
        </p:txBody>
      </p:sp>
      <p:sp>
        <p:nvSpPr>
          <p:cNvPr id="7" name="Rectangle 6"/>
          <p:cNvSpPr/>
          <p:nvPr/>
        </p:nvSpPr>
        <p:spPr>
          <a:xfrm>
            <a:off x="304800" y="533400"/>
            <a:ext cx="8534400" cy="6019800"/>
          </a:xfrm>
          <a:prstGeom prst="rect">
            <a:avLst/>
          </a:prstGeom>
          <a:noFill/>
          <a:ln>
            <a:solidFill>
              <a:srgbClr val="FCB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cstate="print"/>
          <a:srcRect/>
          <a:stretch>
            <a:fillRect/>
          </a:stretch>
        </p:blipFill>
        <p:spPr bwMode="auto">
          <a:xfrm>
            <a:off x="152400" y="228600"/>
            <a:ext cx="1981200" cy="676910"/>
          </a:xfrm>
          <a:prstGeom prst="rect">
            <a:avLst/>
          </a:prstGeom>
          <a:noFill/>
          <a:ln w="9525">
            <a:noFill/>
            <a:miter lim="800000"/>
            <a:headEnd/>
            <a:tailEnd/>
          </a:ln>
        </p:spPr>
      </p:pic>
    </p:spTree>
  </p:cSld>
  <p:clrMapOvr>
    <a:masterClrMapping/>
  </p:clrMapOvr>
  <p:transition advTm="521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81000"/>
            <a:ext cx="8839200" cy="632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533400"/>
            <a:ext cx="8534400" cy="6019800"/>
          </a:xfrm>
          <a:prstGeom prst="rect">
            <a:avLst/>
          </a:prstGeom>
          <a:noFill/>
          <a:ln>
            <a:solidFill>
              <a:srgbClr val="FCB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2" cstate="print"/>
          <a:srcRect/>
          <a:stretch>
            <a:fillRect/>
          </a:stretch>
        </p:blipFill>
        <p:spPr bwMode="auto">
          <a:xfrm>
            <a:off x="152400" y="228600"/>
            <a:ext cx="1981200" cy="676910"/>
          </a:xfrm>
          <a:prstGeom prst="rect">
            <a:avLst/>
          </a:prstGeom>
          <a:noFill/>
          <a:ln w="9525">
            <a:noFill/>
            <a:miter lim="800000"/>
            <a:headEnd/>
            <a:tailEnd/>
          </a:ln>
        </p:spPr>
      </p:pic>
      <p:pic>
        <p:nvPicPr>
          <p:cNvPr id="3" name="Picture 2"/>
          <p:cNvPicPr>
            <a:picLocks noChangeAspect="1"/>
          </p:cNvPicPr>
          <p:nvPr/>
        </p:nvPicPr>
        <p:blipFill rotWithShape="1">
          <a:blip r:embed="rId3"/>
          <a:srcRect l="60217" r="12886"/>
          <a:stretch/>
        </p:blipFill>
        <p:spPr>
          <a:xfrm>
            <a:off x="685800" y="2861853"/>
            <a:ext cx="2070339" cy="3441700"/>
          </a:xfrm>
          <a:prstGeom prst="rect">
            <a:avLst/>
          </a:prstGeom>
        </p:spPr>
      </p:pic>
      <p:pic>
        <p:nvPicPr>
          <p:cNvPr id="10" name="Picture 9" descr="EpicVerona4.jpg"/>
          <p:cNvPicPr>
            <a:picLocks noChangeAspect="1"/>
          </p:cNvPicPr>
          <p:nvPr/>
        </p:nvPicPr>
        <p:blipFill rotWithShape="1">
          <a:blip r:embed="rId4" cstate="print">
            <a:extLst>
              <a:ext uri="{28A0092B-C50C-407E-A947-70E740481C1C}">
                <a14:useLocalDpi xmlns:a14="http://schemas.microsoft.com/office/drawing/2010/main" val="0"/>
              </a:ext>
            </a:extLst>
          </a:blip>
          <a:srcRect l="35373" r="24977"/>
          <a:stretch/>
        </p:blipFill>
        <p:spPr>
          <a:xfrm>
            <a:off x="6477000" y="2861853"/>
            <a:ext cx="2047048" cy="3429000"/>
          </a:xfrm>
          <a:prstGeom prst="rect">
            <a:avLst/>
          </a:prstGeom>
        </p:spPr>
      </p:pic>
      <p:sp>
        <p:nvSpPr>
          <p:cNvPr id="11" name="TextBox 10"/>
          <p:cNvSpPr txBox="1"/>
          <p:nvPr/>
        </p:nvSpPr>
        <p:spPr>
          <a:xfrm>
            <a:off x="685800" y="1415296"/>
            <a:ext cx="2362200" cy="1384995"/>
          </a:xfrm>
          <a:prstGeom prst="rect">
            <a:avLst/>
          </a:prstGeom>
          <a:noFill/>
        </p:spPr>
        <p:txBody>
          <a:bodyPr wrap="square" rtlCol="0">
            <a:spAutoFit/>
          </a:bodyPr>
          <a:lstStyle/>
          <a:p>
            <a:r>
              <a:rPr lang="en-US" sz="2000" b="1" dirty="0" smtClean="0"/>
              <a:t>Electrical Power</a:t>
            </a:r>
          </a:p>
          <a:p>
            <a:r>
              <a:rPr lang="en-US" sz="1600" dirty="0" smtClean="0"/>
              <a:t>Transmission</a:t>
            </a:r>
          </a:p>
          <a:p>
            <a:r>
              <a:rPr lang="en-US" sz="1600" dirty="0" smtClean="0"/>
              <a:t>Substation</a:t>
            </a:r>
          </a:p>
          <a:p>
            <a:r>
              <a:rPr lang="en-US" sz="1600" dirty="0" smtClean="0"/>
              <a:t>Distribution (OH &amp; UG)</a:t>
            </a:r>
          </a:p>
          <a:p>
            <a:r>
              <a:rPr lang="en-US" sz="1600" dirty="0" smtClean="0"/>
              <a:t>Line Clearance </a:t>
            </a:r>
            <a:endParaRPr lang="en-US" sz="1600" dirty="0"/>
          </a:p>
        </p:txBody>
      </p:sp>
      <p:sp>
        <p:nvSpPr>
          <p:cNvPr id="16" name="TextBox 15"/>
          <p:cNvSpPr txBox="1"/>
          <p:nvPr/>
        </p:nvSpPr>
        <p:spPr>
          <a:xfrm>
            <a:off x="3657600" y="1415296"/>
            <a:ext cx="2057400" cy="1785104"/>
          </a:xfrm>
          <a:prstGeom prst="rect">
            <a:avLst/>
          </a:prstGeom>
          <a:noFill/>
        </p:spPr>
        <p:txBody>
          <a:bodyPr wrap="square" rtlCol="0">
            <a:spAutoFit/>
          </a:bodyPr>
          <a:lstStyle/>
          <a:p>
            <a:r>
              <a:rPr lang="en-US" sz="2000" b="1" dirty="0" smtClean="0"/>
              <a:t>Mechanical</a:t>
            </a:r>
          </a:p>
          <a:p>
            <a:r>
              <a:rPr lang="en-US" sz="1600" dirty="0" smtClean="0"/>
              <a:t>Plumbing</a:t>
            </a:r>
          </a:p>
          <a:p>
            <a:r>
              <a:rPr lang="en-US" sz="1600" dirty="0" smtClean="0"/>
              <a:t>Power/Process Piping</a:t>
            </a:r>
          </a:p>
          <a:p>
            <a:r>
              <a:rPr lang="en-US" sz="1600" dirty="0" smtClean="0"/>
              <a:t>Fire Protection</a:t>
            </a:r>
          </a:p>
          <a:p>
            <a:pPr algn="ctr"/>
            <a:endParaRPr lang="en-US" sz="2000" dirty="0" smtClean="0"/>
          </a:p>
          <a:p>
            <a:pPr algn="ctr"/>
            <a:endParaRPr lang="en-US" sz="2000" dirty="0"/>
          </a:p>
        </p:txBody>
      </p:sp>
      <p:sp>
        <p:nvSpPr>
          <p:cNvPr id="17" name="TextBox 16"/>
          <p:cNvSpPr txBox="1"/>
          <p:nvPr/>
        </p:nvSpPr>
        <p:spPr>
          <a:xfrm>
            <a:off x="6477000" y="1491496"/>
            <a:ext cx="2209800" cy="1384995"/>
          </a:xfrm>
          <a:prstGeom prst="rect">
            <a:avLst/>
          </a:prstGeom>
          <a:noFill/>
        </p:spPr>
        <p:txBody>
          <a:bodyPr wrap="square" rtlCol="0">
            <a:spAutoFit/>
          </a:bodyPr>
          <a:lstStyle/>
          <a:p>
            <a:r>
              <a:rPr lang="en-US" sz="2000" b="1" dirty="0" smtClean="0"/>
              <a:t>HVAC</a:t>
            </a:r>
          </a:p>
          <a:p>
            <a:r>
              <a:rPr lang="en-US" sz="1600" dirty="0" smtClean="0"/>
              <a:t>General Heating &amp; Air Conditioning</a:t>
            </a:r>
          </a:p>
          <a:p>
            <a:r>
              <a:rPr lang="en-US" sz="1600" i="1" dirty="0" smtClean="0"/>
              <a:t>(A Hooper Corporation Company)  </a:t>
            </a:r>
          </a:p>
        </p:txBody>
      </p:sp>
      <p:sp>
        <p:nvSpPr>
          <p:cNvPr id="13" name="Title 1"/>
          <p:cNvSpPr>
            <a:spLocks noGrp="1"/>
          </p:cNvSpPr>
          <p:nvPr>
            <p:ph type="title"/>
          </p:nvPr>
        </p:nvSpPr>
        <p:spPr>
          <a:xfrm>
            <a:off x="457200" y="685800"/>
            <a:ext cx="8229600" cy="838200"/>
          </a:xfrm>
        </p:spPr>
        <p:txBody>
          <a:bodyPr>
            <a:normAutofit/>
          </a:bodyPr>
          <a:lstStyle/>
          <a:p>
            <a:r>
              <a:rPr lang="en-US" sz="3600" dirty="0" smtClean="0">
                <a:latin typeface="Franklin Gothic Heavy" pitchFamily="34" charset="0"/>
              </a:rPr>
              <a:t>Hooper Corporation</a:t>
            </a:r>
            <a:endParaRPr lang="en-US" sz="3600" dirty="0"/>
          </a:p>
        </p:txBody>
      </p:sp>
      <p:pic>
        <p:nvPicPr>
          <p:cNvPr id="4" name="Picture 3" descr="160004_N14_1.jpg"/>
          <p:cNvPicPr>
            <a:picLocks noChangeAspect="1"/>
          </p:cNvPicPr>
          <p:nvPr/>
        </p:nvPicPr>
        <p:blipFill rotWithShape="1">
          <a:blip r:embed="rId5">
            <a:extLst>
              <a:ext uri="{28A0092B-C50C-407E-A947-70E740481C1C}">
                <a14:useLocalDpi xmlns:a14="http://schemas.microsoft.com/office/drawing/2010/main" val="0"/>
              </a:ext>
            </a:extLst>
          </a:blip>
          <a:srcRect l="53964" r="-664"/>
          <a:stretch/>
        </p:blipFill>
        <p:spPr>
          <a:xfrm>
            <a:off x="3603170" y="2895600"/>
            <a:ext cx="2035630" cy="3429000"/>
          </a:xfrm>
          <a:prstGeom prst="rect">
            <a:avLst/>
          </a:prstGeom>
        </p:spPr>
      </p:pic>
    </p:spTree>
    <p:extLst>
      <p:ext uri="{BB962C8B-B14F-4D97-AF65-F5344CB8AC3E}">
        <p14:creationId xmlns:p14="http://schemas.microsoft.com/office/powerpoint/2010/main" val="2087694653"/>
      </p:ext>
    </p:extLst>
  </p:cSld>
  <p:clrMapOvr>
    <a:masterClrMapping/>
  </p:clrMapOvr>
  <p:transition advTm="521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81000"/>
            <a:ext cx="8839200" cy="632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240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cstate="print"/>
          <a:srcRect/>
          <a:stretch>
            <a:fillRect/>
          </a:stretch>
        </p:blipFill>
        <p:spPr bwMode="auto">
          <a:xfrm>
            <a:off x="152400" y="228600"/>
            <a:ext cx="1981200" cy="676910"/>
          </a:xfrm>
          <a:prstGeom prst="rect">
            <a:avLst/>
          </a:prstGeom>
          <a:noFill/>
          <a:ln w="9525">
            <a:noFill/>
            <a:miter lim="800000"/>
            <a:headEnd/>
            <a:tailEnd/>
          </a:ln>
        </p:spPr>
      </p:pic>
      <p:sp>
        <p:nvSpPr>
          <p:cNvPr id="13" name="Title 1"/>
          <p:cNvSpPr>
            <a:spLocks noGrp="1"/>
          </p:cNvSpPr>
          <p:nvPr>
            <p:ph type="title"/>
          </p:nvPr>
        </p:nvSpPr>
        <p:spPr>
          <a:xfrm>
            <a:off x="304800" y="914400"/>
            <a:ext cx="8534400" cy="1143000"/>
          </a:xfrm>
        </p:spPr>
        <p:txBody>
          <a:bodyPr>
            <a:normAutofit/>
          </a:bodyPr>
          <a:lstStyle/>
          <a:p>
            <a:r>
              <a:rPr lang="en-US" sz="3600" dirty="0" smtClean="0">
                <a:latin typeface="Franklin Gothic Medium"/>
                <a:cs typeface="Franklin Gothic Medium"/>
              </a:rPr>
              <a:t>Why this acquisition</a:t>
            </a:r>
            <a:endParaRPr lang="en-US" sz="3600" dirty="0">
              <a:latin typeface="Franklin Gothic Medium"/>
              <a:cs typeface="Franklin Gothic Medium"/>
            </a:endParaRPr>
          </a:p>
        </p:txBody>
      </p:sp>
      <p:sp>
        <p:nvSpPr>
          <p:cNvPr id="2" name="Rectangle 1"/>
          <p:cNvSpPr/>
          <p:nvPr/>
        </p:nvSpPr>
        <p:spPr>
          <a:xfrm>
            <a:off x="990600" y="2108061"/>
            <a:ext cx="7620000" cy="3539431"/>
          </a:xfrm>
          <a:prstGeom prst="rect">
            <a:avLst/>
          </a:prstGeom>
        </p:spPr>
        <p:txBody>
          <a:bodyPr wrap="square">
            <a:spAutoFit/>
          </a:bodyPr>
          <a:lstStyle/>
          <a:p>
            <a:pPr marL="457200" indent="-457200">
              <a:buFont typeface="Arial"/>
              <a:buChar char="•"/>
            </a:pPr>
            <a:r>
              <a:rPr lang="en-US" sz="2400" dirty="0" smtClean="0"/>
              <a:t>Creates diversification of HC into gas markets and Premier into electric markets</a:t>
            </a:r>
          </a:p>
          <a:p>
            <a:pPr marL="457200" indent="-457200">
              <a:buFont typeface="Arial"/>
              <a:buChar char="•"/>
            </a:pPr>
            <a:r>
              <a:rPr lang="en-US" sz="2400" dirty="0" smtClean="0"/>
              <a:t>Provides resources to help Premier grow and better serve customer base</a:t>
            </a:r>
          </a:p>
          <a:p>
            <a:pPr marL="457200" indent="-457200">
              <a:buFont typeface="Arial"/>
              <a:buChar char="•"/>
            </a:pPr>
            <a:r>
              <a:rPr lang="en-US" sz="2400" dirty="0" smtClean="0"/>
              <a:t>HC Infrastructure (Fleet, IT, HR &amp; Safety) allows Premier focus on its operations </a:t>
            </a:r>
          </a:p>
          <a:p>
            <a:pPr marL="457200" indent="-457200">
              <a:buFont typeface="Arial"/>
              <a:buChar char="•"/>
            </a:pPr>
            <a:r>
              <a:rPr lang="en-US" sz="2400" dirty="0" smtClean="0"/>
              <a:t>Grow gas/electric services to existing customers</a:t>
            </a:r>
          </a:p>
          <a:p>
            <a:pPr marL="457200" indent="-457200">
              <a:buFont typeface="Arial"/>
              <a:buChar char="•"/>
            </a:pPr>
            <a:r>
              <a:rPr lang="en-US" sz="2400" b="1" dirty="0" smtClean="0"/>
              <a:t>We </a:t>
            </a:r>
            <a:r>
              <a:rPr lang="en-US" sz="2400" b="1" dirty="0"/>
              <a:t>are hiring and investing in the business! </a:t>
            </a:r>
          </a:p>
          <a:p>
            <a:pPr marL="457200" indent="-457200">
              <a:buFont typeface="Arial"/>
              <a:buChar char="•"/>
            </a:pPr>
            <a:endParaRPr lang="en-US" sz="2800" dirty="0"/>
          </a:p>
        </p:txBody>
      </p:sp>
    </p:spTree>
    <p:extLst>
      <p:ext uri="{BB962C8B-B14F-4D97-AF65-F5344CB8AC3E}">
        <p14:creationId xmlns:p14="http://schemas.microsoft.com/office/powerpoint/2010/main" val="1264866700"/>
      </p:ext>
    </p:extLst>
  </p:cSld>
  <p:clrMapOvr>
    <a:masterClrMapping/>
  </p:clrMapOvr>
  <p:transition advTm="521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81000"/>
            <a:ext cx="8839200" cy="632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533400"/>
            <a:ext cx="8534400" cy="6019800"/>
          </a:xfrm>
          <a:prstGeom prst="rect">
            <a:avLst/>
          </a:prstGeom>
          <a:noFill/>
          <a:ln>
            <a:solidFill>
              <a:srgbClr val="FCB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240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cstate="print"/>
          <a:srcRect/>
          <a:stretch>
            <a:fillRect/>
          </a:stretch>
        </p:blipFill>
        <p:spPr bwMode="auto">
          <a:xfrm>
            <a:off x="152400" y="228600"/>
            <a:ext cx="1981200" cy="676910"/>
          </a:xfrm>
          <a:prstGeom prst="rect">
            <a:avLst/>
          </a:prstGeom>
          <a:noFill/>
          <a:ln w="9525">
            <a:noFill/>
            <a:miter lim="800000"/>
            <a:headEnd/>
            <a:tailEnd/>
          </a:ln>
        </p:spPr>
      </p:pic>
      <p:sp>
        <p:nvSpPr>
          <p:cNvPr id="13" name="Title 1"/>
          <p:cNvSpPr>
            <a:spLocks noGrp="1"/>
          </p:cNvSpPr>
          <p:nvPr>
            <p:ph type="title"/>
          </p:nvPr>
        </p:nvSpPr>
        <p:spPr>
          <a:xfrm>
            <a:off x="457200" y="762000"/>
            <a:ext cx="8229600" cy="1828800"/>
          </a:xfrm>
        </p:spPr>
        <p:txBody>
          <a:bodyPr>
            <a:normAutofit/>
          </a:bodyPr>
          <a:lstStyle/>
          <a:p>
            <a:r>
              <a:rPr lang="en-US" dirty="0" smtClean="0"/>
              <a:t/>
            </a:r>
            <a:br>
              <a:rPr lang="en-US" dirty="0" smtClean="0"/>
            </a:br>
            <a:endParaRPr lang="en-US" dirty="0"/>
          </a:p>
        </p:txBody>
      </p:sp>
      <p:sp>
        <p:nvSpPr>
          <p:cNvPr id="14" name="Content Placeholder 2"/>
          <p:cNvSpPr>
            <a:spLocks noGrp="1"/>
          </p:cNvSpPr>
          <p:nvPr>
            <p:ph idx="1"/>
          </p:nvPr>
        </p:nvSpPr>
        <p:spPr>
          <a:xfrm>
            <a:off x="457200" y="2103437"/>
            <a:ext cx="8229600" cy="4525963"/>
          </a:xfrm>
        </p:spPr>
        <p:txBody>
          <a:bodyPr/>
          <a:lstStyle/>
          <a:p>
            <a:pPr marL="0" indent="0">
              <a:buNone/>
            </a:pPr>
            <a:endParaRPr lang="en-US" dirty="0" smtClean="0"/>
          </a:p>
          <a:p>
            <a:endParaRPr lang="en-US" dirty="0" smtClean="0"/>
          </a:p>
          <a:p>
            <a:endParaRPr lang="en-US" dirty="0"/>
          </a:p>
        </p:txBody>
      </p:sp>
      <p:sp>
        <p:nvSpPr>
          <p:cNvPr id="2" name="Rectangle 1"/>
          <p:cNvSpPr/>
          <p:nvPr/>
        </p:nvSpPr>
        <p:spPr>
          <a:xfrm>
            <a:off x="1066800" y="977205"/>
            <a:ext cx="7239000" cy="1384995"/>
          </a:xfrm>
          <a:prstGeom prst="rect">
            <a:avLst/>
          </a:prstGeom>
        </p:spPr>
        <p:txBody>
          <a:bodyPr wrap="square">
            <a:spAutoFit/>
          </a:bodyPr>
          <a:lstStyle/>
          <a:p>
            <a:r>
              <a:rPr lang="en-US" sz="2800" i="1" dirty="0"/>
              <a:t>Acquisition creates a more </a:t>
            </a:r>
            <a:r>
              <a:rPr lang="en-US" sz="2800" i="1" dirty="0" smtClean="0"/>
              <a:t>diversified company </a:t>
            </a:r>
            <a:r>
              <a:rPr lang="en-US" sz="2800" i="1" dirty="0"/>
              <a:t>to provide electric and natural gas services to energy delivery </a:t>
            </a:r>
            <a:r>
              <a:rPr lang="en-US" sz="2800" i="1" dirty="0" smtClean="0"/>
              <a:t>customers </a:t>
            </a:r>
            <a:endParaRPr lang="en-US" sz="2800" dirty="0"/>
          </a:p>
        </p:txBody>
      </p:sp>
      <p:pic>
        <p:nvPicPr>
          <p:cNvPr id="3" name="Picture 2" descr="images.jpeg"/>
          <p:cNvPicPr>
            <a:picLocks noChangeAspect="1"/>
          </p:cNvPicPr>
          <p:nvPr/>
        </p:nvPicPr>
        <p:blipFill rotWithShape="1">
          <a:blip r:embed="rId4">
            <a:extLst>
              <a:ext uri="{28A0092B-C50C-407E-A947-70E740481C1C}">
                <a14:useLocalDpi xmlns:a14="http://schemas.microsoft.com/office/drawing/2010/main" val="0"/>
              </a:ext>
            </a:extLst>
          </a:blip>
          <a:srcRect b="19315"/>
          <a:stretch/>
        </p:blipFill>
        <p:spPr>
          <a:xfrm>
            <a:off x="2971800" y="4572000"/>
            <a:ext cx="3124200" cy="1752356"/>
          </a:xfrm>
          <a:prstGeom prst="rect">
            <a:avLst/>
          </a:prstGeom>
        </p:spPr>
      </p:pic>
      <p:pic>
        <p:nvPicPr>
          <p:cNvPr id="11" name="Picture 10" descr="Unknown-1.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0" y="2590800"/>
            <a:ext cx="4889500" cy="1955800"/>
          </a:xfrm>
          <a:prstGeom prst="rect">
            <a:avLst/>
          </a:prstGeom>
        </p:spPr>
      </p:pic>
    </p:spTree>
  </p:cSld>
  <p:clrMapOvr>
    <a:masterClrMapping/>
  </p:clrMapOvr>
  <p:transition advTm="521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81000"/>
            <a:ext cx="8839200" cy="632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533400"/>
            <a:ext cx="8534400" cy="6019800"/>
          </a:xfrm>
          <a:prstGeom prst="rect">
            <a:avLst/>
          </a:prstGeom>
          <a:noFill/>
          <a:ln>
            <a:solidFill>
              <a:srgbClr val="FCB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240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cstate="print"/>
          <a:srcRect/>
          <a:stretch>
            <a:fillRect/>
          </a:stretch>
        </p:blipFill>
        <p:spPr bwMode="auto">
          <a:xfrm>
            <a:off x="152400" y="228600"/>
            <a:ext cx="1981200" cy="676910"/>
          </a:xfrm>
          <a:prstGeom prst="rect">
            <a:avLst/>
          </a:prstGeom>
          <a:noFill/>
          <a:ln w="9525">
            <a:noFill/>
            <a:miter lim="800000"/>
            <a:headEnd/>
            <a:tailEnd/>
          </a:ln>
        </p:spPr>
      </p:pic>
      <p:sp>
        <p:nvSpPr>
          <p:cNvPr id="14" name="Content Placeholder 2"/>
          <p:cNvSpPr>
            <a:spLocks noGrp="1"/>
          </p:cNvSpPr>
          <p:nvPr>
            <p:ph idx="1"/>
          </p:nvPr>
        </p:nvSpPr>
        <p:spPr>
          <a:xfrm>
            <a:off x="990600" y="2057400"/>
            <a:ext cx="7620000" cy="4525963"/>
          </a:xfrm>
        </p:spPr>
        <p:txBody>
          <a:bodyPr>
            <a:normAutofit/>
          </a:bodyPr>
          <a:lstStyle/>
          <a:p>
            <a:r>
              <a:rPr lang="en-US" sz="2400" dirty="0" smtClean="0"/>
              <a:t>Premier customers want additional capabilities/resources </a:t>
            </a:r>
          </a:p>
          <a:p>
            <a:r>
              <a:rPr lang="en-US" sz="2400" dirty="0" smtClean="0"/>
              <a:t>Hooper customers want natural gas services</a:t>
            </a:r>
          </a:p>
          <a:p>
            <a:r>
              <a:rPr lang="en-US" sz="2400" dirty="0" smtClean="0"/>
              <a:t>Premier customers want electric services </a:t>
            </a:r>
            <a:endParaRPr lang="en-US" sz="2400" dirty="0"/>
          </a:p>
        </p:txBody>
      </p:sp>
      <p:sp>
        <p:nvSpPr>
          <p:cNvPr id="2" name="Rectangle 1"/>
          <p:cNvSpPr/>
          <p:nvPr/>
        </p:nvSpPr>
        <p:spPr>
          <a:xfrm>
            <a:off x="304800" y="977205"/>
            <a:ext cx="8534400" cy="646331"/>
          </a:xfrm>
          <a:prstGeom prst="rect">
            <a:avLst/>
          </a:prstGeom>
        </p:spPr>
        <p:txBody>
          <a:bodyPr wrap="square">
            <a:spAutoFit/>
          </a:bodyPr>
          <a:lstStyle/>
          <a:p>
            <a:pPr algn="ctr"/>
            <a:r>
              <a:rPr lang="en-US" sz="3600" dirty="0" smtClean="0">
                <a:latin typeface="Franklin Gothic Medium"/>
                <a:cs typeface="Franklin Gothic Medium"/>
              </a:rPr>
              <a:t>Our customers want this partnership</a:t>
            </a:r>
            <a:endParaRPr lang="en-US" sz="3600" dirty="0">
              <a:latin typeface="Franklin Gothic Medium"/>
              <a:cs typeface="Franklin Gothic Medium"/>
            </a:endParaRPr>
          </a:p>
        </p:txBody>
      </p:sp>
    </p:spTree>
    <p:extLst>
      <p:ext uri="{BB962C8B-B14F-4D97-AF65-F5344CB8AC3E}">
        <p14:creationId xmlns:p14="http://schemas.microsoft.com/office/powerpoint/2010/main" val="2051790023"/>
      </p:ext>
    </p:extLst>
  </p:cSld>
  <p:clrMapOvr>
    <a:masterClrMapping/>
  </p:clrMapOvr>
  <p:transition advTm="521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81000"/>
            <a:ext cx="8839200" cy="632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533400"/>
            <a:ext cx="8534400" cy="6019800"/>
          </a:xfrm>
          <a:prstGeom prst="rect">
            <a:avLst/>
          </a:prstGeom>
          <a:noFill/>
          <a:ln>
            <a:solidFill>
              <a:srgbClr val="FCB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240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cstate="print"/>
          <a:srcRect/>
          <a:stretch>
            <a:fillRect/>
          </a:stretch>
        </p:blipFill>
        <p:spPr bwMode="auto">
          <a:xfrm>
            <a:off x="152400" y="228600"/>
            <a:ext cx="1981200" cy="676910"/>
          </a:xfrm>
          <a:prstGeom prst="rect">
            <a:avLst/>
          </a:prstGeom>
          <a:noFill/>
          <a:ln w="9525">
            <a:noFill/>
            <a:miter lim="800000"/>
            <a:headEnd/>
            <a:tailEnd/>
          </a:ln>
        </p:spPr>
      </p:pic>
      <p:sp>
        <p:nvSpPr>
          <p:cNvPr id="14" name="Content Placeholder 2"/>
          <p:cNvSpPr>
            <a:spLocks noGrp="1"/>
          </p:cNvSpPr>
          <p:nvPr>
            <p:ph idx="1"/>
          </p:nvPr>
        </p:nvSpPr>
        <p:spPr>
          <a:xfrm>
            <a:off x="762000" y="2133600"/>
            <a:ext cx="8229600" cy="4525963"/>
          </a:xfrm>
        </p:spPr>
        <p:txBody>
          <a:bodyPr/>
          <a:lstStyle/>
          <a:p>
            <a:pPr marL="0" indent="0">
              <a:buNone/>
            </a:pPr>
            <a:r>
              <a:rPr lang="en-US" dirty="0" smtClean="0"/>
              <a:t>HC/Premier are aligned by our guiding principles:</a:t>
            </a:r>
          </a:p>
          <a:p>
            <a:r>
              <a:rPr lang="en-US" sz="2400" dirty="0" smtClean="0"/>
              <a:t>Safety is our No. 1 core value </a:t>
            </a:r>
          </a:p>
          <a:p>
            <a:r>
              <a:rPr lang="en-US" sz="2400" dirty="0" smtClean="0"/>
              <a:t>We conduct business the right way</a:t>
            </a:r>
            <a:r>
              <a:rPr lang="is-IS" sz="2400" dirty="0" smtClean="0"/>
              <a:t>… </a:t>
            </a:r>
            <a:r>
              <a:rPr lang="en-US" sz="2400" dirty="0" smtClean="0"/>
              <a:t>with honesty and integrity</a:t>
            </a:r>
          </a:p>
          <a:p>
            <a:r>
              <a:rPr lang="en-US" sz="2400" dirty="0" smtClean="0"/>
              <a:t>We pursue excellence </a:t>
            </a:r>
          </a:p>
          <a:p>
            <a:r>
              <a:rPr lang="en-US" sz="2400" dirty="0" smtClean="0"/>
              <a:t>We build strong and lasting customer relationships </a:t>
            </a:r>
          </a:p>
          <a:p>
            <a:endParaRPr lang="en-US" dirty="0" smtClean="0"/>
          </a:p>
          <a:p>
            <a:endParaRPr lang="en-US" dirty="0"/>
          </a:p>
        </p:txBody>
      </p:sp>
      <p:sp>
        <p:nvSpPr>
          <p:cNvPr id="2" name="Rectangle 1"/>
          <p:cNvSpPr/>
          <p:nvPr/>
        </p:nvSpPr>
        <p:spPr>
          <a:xfrm>
            <a:off x="914400" y="1143000"/>
            <a:ext cx="7620000" cy="646331"/>
          </a:xfrm>
          <a:prstGeom prst="rect">
            <a:avLst/>
          </a:prstGeom>
        </p:spPr>
        <p:txBody>
          <a:bodyPr wrap="square">
            <a:spAutoFit/>
          </a:bodyPr>
          <a:lstStyle/>
          <a:p>
            <a:pPr algn="ctr"/>
            <a:r>
              <a:rPr lang="en-US" sz="3600" dirty="0" smtClean="0">
                <a:latin typeface="Franklin Gothic Medium"/>
                <a:cs typeface="Franklin Gothic Medium"/>
              </a:rPr>
              <a:t>Hooper and Premier synergy</a:t>
            </a:r>
            <a:endParaRPr lang="en-US" sz="3600" dirty="0">
              <a:latin typeface="Franklin Gothic Medium"/>
              <a:cs typeface="Franklin Gothic Medium"/>
            </a:endParaRPr>
          </a:p>
        </p:txBody>
      </p:sp>
    </p:spTree>
    <p:extLst>
      <p:ext uri="{BB962C8B-B14F-4D97-AF65-F5344CB8AC3E}">
        <p14:creationId xmlns:p14="http://schemas.microsoft.com/office/powerpoint/2010/main" val="587018908"/>
      </p:ext>
    </p:extLst>
  </p:cSld>
  <p:clrMapOvr>
    <a:masterClrMapping/>
  </p:clrMapOvr>
  <p:transition advTm="521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81000"/>
            <a:ext cx="8839200" cy="632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533400"/>
            <a:ext cx="8534400" cy="6019800"/>
          </a:xfrm>
          <a:prstGeom prst="rect">
            <a:avLst/>
          </a:prstGeom>
          <a:noFill/>
          <a:ln>
            <a:solidFill>
              <a:srgbClr val="FCB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240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cstate="print"/>
          <a:srcRect/>
          <a:stretch>
            <a:fillRect/>
          </a:stretch>
        </p:blipFill>
        <p:spPr bwMode="auto">
          <a:xfrm>
            <a:off x="152400" y="228600"/>
            <a:ext cx="1981200" cy="676910"/>
          </a:xfrm>
          <a:prstGeom prst="rect">
            <a:avLst/>
          </a:prstGeom>
          <a:noFill/>
          <a:ln w="9525">
            <a:noFill/>
            <a:miter lim="800000"/>
            <a:headEnd/>
            <a:tailEnd/>
          </a:ln>
        </p:spPr>
      </p:pic>
      <p:sp>
        <p:nvSpPr>
          <p:cNvPr id="3" name="TextBox 2"/>
          <p:cNvSpPr txBox="1"/>
          <p:nvPr/>
        </p:nvSpPr>
        <p:spPr>
          <a:xfrm>
            <a:off x="304800" y="990600"/>
            <a:ext cx="8534400" cy="646331"/>
          </a:xfrm>
          <a:prstGeom prst="rect">
            <a:avLst/>
          </a:prstGeom>
          <a:noFill/>
        </p:spPr>
        <p:txBody>
          <a:bodyPr wrap="square" rtlCol="0">
            <a:spAutoFit/>
          </a:bodyPr>
          <a:lstStyle/>
          <a:p>
            <a:pPr algn="ctr"/>
            <a:r>
              <a:rPr lang="en-US" sz="3600" dirty="0" smtClean="0">
                <a:latin typeface="Franklin Gothic Medium"/>
                <a:cs typeface="Franklin Gothic Medium"/>
              </a:rPr>
              <a:t>The Hooper commitment to Premier </a:t>
            </a:r>
            <a:endParaRPr lang="en-US" sz="3600" dirty="0">
              <a:latin typeface="Franklin Gothic Medium"/>
              <a:cs typeface="Franklin Gothic Medium"/>
            </a:endParaRPr>
          </a:p>
        </p:txBody>
      </p:sp>
      <p:sp>
        <p:nvSpPr>
          <p:cNvPr id="10" name="Content Placeholder 9"/>
          <p:cNvSpPr>
            <a:spLocks noGrp="1"/>
          </p:cNvSpPr>
          <p:nvPr>
            <p:ph sz="half" idx="1"/>
          </p:nvPr>
        </p:nvSpPr>
        <p:spPr>
          <a:xfrm>
            <a:off x="457200" y="2103437"/>
            <a:ext cx="3886200" cy="4525963"/>
          </a:xfrm>
        </p:spPr>
        <p:txBody>
          <a:bodyPr>
            <a:normAutofit fontScale="85000" lnSpcReduction="10000"/>
          </a:bodyPr>
          <a:lstStyle/>
          <a:p>
            <a:pPr marL="0" indent="0">
              <a:buNone/>
            </a:pPr>
            <a:r>
              <a:rPr lang="en-US" b="1" dirty="0" smtClean="0"/>
              <a:t>What stays the same </a:t>
            </a:r>
          </a:p>
          <a:p>
            <a:r>
              <a:rPr lang="en-US" dirty="0" smtClean="0"/>
              <a:t>John </a:t>
            </a:r>
            <a:r>
              <a:rPr lang="en-US" dirty="0" err="1" smtClean="0"/>
              <a:t>Stenger</a:t>
            </a:r>
            <a:r>
              <a:rPr lang="en-US" dirty="0" smtClean="0"/>
              <a:t>, President</a:t>
            </a:r>
          </a:p>
          <a:p>
            <a:r>
              <a:rPr lang="en-US" dirty="0" smtClean="0"/>
              <a:t>Benefits/Pay/Reporting Structure/Service Dates</a:t>
            </a:r>
          </a:p>
          <a:p>
            <a:r>
              <a:rPr lang="en-US" dirty="0" smtClean="0"/>
              <a:t>Premier offices in Dayton and </a:t>
            </a:r>
            <a:r>
              <a:rPr lang="en-US" dirty="0" err="1" smtClean="0"/>
              <a:t>Cinn</a:t>
            </a:r>
            <a:r>
              <a:rPr lang="en-US" dirty="0" smtClean="0"/>
              <a:t>.</a:t>
            </a:r>
          </a:p>
          <a:p>
            <a:r>
              <a:rPr lang="en-US" dirty="0" smtClean="0"/>
              <a:t>Email addresses </a:t>
            </a:r>
          </a:p>
          <a:p>
            <a:endParaRPr lang="en-US" dirty="0"/>
          </a:p>
        </p:txBody>
      </p:sp>
      <p:sp>
        <p:nvSpPr>
          <p:cNvPr id="11" name="Content Placeholder 10"/>
          <p:cNvSpPr>
            <a:spLocks noGrp="1"/>
          </p:cNvSpPr>
          <p:nvPr>
            <p:ph sz="half" idx="2"/>
          </p:nvPr>
        </p:nvSpPr>
        <p:spPr>
          <a:xfrm>
            <a:off x="4648200" y="2103437"/>
            <a:ext cx="4038600" cy="4525963"/>
          </a:xfrm>
        </p:spPr>
        <p:txBody>
          <a:bodyPr>
            <a:normAutofit fontScale="85000" lnSpcReduction="10000"/>
          </a:bodyPr>
          <a:lstStyle/>
          <a:p>
            <a:pPr marL="0" indent="0">
              <a:buNone/>
            </a:pPr>
            <a:r>
              <a:rPr lang="en-US" b="1" dirty="0" smtClean="0"/>
              <a:t>What changes</a:t>
            </a:r>
          </a:p>
          <a:p>
            <a:r>
              <a:rPr lang="en-US" dirty="0" smtClean="0"/>
              <a:t>Premier becomes a Hooper Corporation Company</a:t>
            </a:r>
          </a:p>
          <a:p>
            <a:r>
              <a:rPr lang="en-US" dirty="0" smtClean="0"/>
              <a:t>John reports to Steve Lindley, head of the Electric Power Division</a:t>
            </a:r>
          </a:p>
          <a:p>
            <a:r>
              <a:rPr lang="en-US" dirty="0" smtClean="0"/>
              <a:t>Back office infrastructure integration, where it makes sense </a:t>
            </a:r>
          </a:p>
          <a:p>
            <a:r>
              <a:rPr lang="en-US" dirty="0" smtClean="0"/>
              <a:t>Capital infusion to help Premier meet customer expectation service levels</a:t>
            </a:r>
          </a:p>
          <a:p>
            <a:endParaRPr lang="en-US" dirty="0"/>
          </a:p>
        </p:txBody>
      </p:sp>
    </p:spTree>
    <p:extLst>
      <p:ext uri="{BB962C8B-B14F-4D97-AF65-F5344CB8AC3E}">
        <p14:creationId xmlns:p14="http://schemas.microsoft.com/office/powerpoint/2010/main" val="3463029304"/>
      </p:ext>
    </p:extLst>
  </p:cSld>
  <p:clrMapOvr>
    <a:masterClrMapping/>
  </p:clrMapOvr>
  <p:transition advTm="521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1313</TotalTime>
  <Words>864</Words>
  <Application>Microsoft Office PowerPoint</Application>
  <PresentationFormat>On-screen Show (4:3)</PresentationFormat>
  <Paragraphs>136</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Franklin Gothic Book</vt:lpstr>
      <vt:lpstr>Franklin Gothic Demi</vt:lpstr>
      <vt:lpstr>Franklin Gothic Heavy</vt:lpstr>
      <vt:lpstr>Franklin Gothic Medium</vt:lpstr>
      <vt:lpstr>Office Theme</vt:lpstr>
      <vt:lpstr>PowerPoint Presentation</vt:lpstr>
      <vt:lpstr>Today’s Agenda</vt:lpstr>
      <vt:lpstr>About Hooper </vt:lpstr>
      <vt:lpstr>Hooper Corporation</vt:lpstr>
      <vt:lpstr>Why this acquisition</vt:lpstr>
      <vt:lpstr> </vt:lpstr>
      <vt:lpstr>PowerPoint Presentation</vt:lpstr>
      <vt:lpstr>PowerPoint Presentation</vt:lpstr>
      <vt:lpstr>PowerPoint Presentation</vt:lpstr>
      <vt:lpstr>PowerPoint Presentation</vt:lpstr>
      <vt:lpstr>Electric Power Division Services</vt:lpstr>
      <vt:lpstr>Electric Power Division Overview</vt:lpstr>
      <vt:lpstr>Where We Work</vt:lpstr>
      <vt:lpstr>Relevant Project History</vt:lpstr>
      <vt:lpstr>Our Guiding Principals </vt:lpstr>
      <vt:lpstr>PowerPoint Presentation</vt:lpstr>
      <vt:lpstr>PowerPoint Presentation</vt:lpstr>
      <vt:lpstr>Safety</vt:lpstr>
      <vt:lpstr>PowerPoint Presentation</vt:lpstr>
      <vt:lpstr>PowerPoint Presentation</vt:lpstr>
    </vt:vector>
  </TitlesOfParts>
  <Company>Hooper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Kristin Haas</dc:creator>
  <cp:lastModifiedBy>Kristin.Haas@hoopercorp.com</cp:lastModifiedBy>
  <cp:revision>91</cp:revision>
  <dcterms:created xsi:type="dcterms:W3CDTF">2016-01-21T17:34:14Z</dcterms:created>
  <dcterms:modified xsi:type="dcterms:W3CDTF">2018-04-27T13:58:58Z</dcterms:modified>
</cp:coreProperties>
</file>